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64"/>
  </p:notesMasterIdLst>
  <p:sldIdLst>
    <p:sldId id="258" r:id="rId5"/>
    <p:sldId id="355" r:id="rId6"/>
    <p:sldId id="268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70" r:id="rId16"/>
    <p:sldId id="295" r:id="rId17"/>
    <p:sldId id="297" r:id="rId18"/>
    <p:sldId id="328" r:id="rId19"/>
    <p:sldId id="379" r:id="rId20"/>
    <p:sldId id="380" r:id="rId21"/>
    <p:sldId id="363" r:id="rId22"/>
    <p:sldId id="330" r:id="rId23"/>
    <p:sldId id="338" r:id="rId24"/>
    <p:sldId id="369" r:id="rId25"/>
    <p:sldId id="365" r:id="rId26"/>
    <p:sldId id="366" r:id="rId27"/>
    <p:sldId id="367" r:id="rId28"/>
    <p:sldId id="364" r:id="rId29"/>
    <p:sldId id="368" r:id="rId30"/>
    <p:sldId id="354" r:id="rId31"/>
    <p:sldId id="370" r:id="rId32"/>
    <p:sldId id="332" r:id="rId33"/>
    <p:sldId id="333" r:id="rId34"/>
    <p:sldId id="371" r:id="rId35"/>
    <p:sldId id="329" r:id="rId36"/>
    <p:sldId id="374" r:id="rId37"/>
    <p:sldId id="375" r:id="rId38"/>
    <p:sldId id="325" r:id="rId39"/>
    <p:sldId id="372" r:id="rId40"/>
    <p:sldId id="357" r:id="rId41"/>
    <p:sldId id="334" r:id="rId42"/>
    <p:sldId id="377" r:id="rId43"/>
    <p:sldId id="378" r:id="rId44"/>
    <p:sldId id="336" r:id="rId45"/>
    <p:sldId id="373" r:id="rId46"/>
    <p:sldId id="314" r:id="rId47"/>
    <p:sldId id="307" r:id="rId48"/>
    <p:sldId id="292" r:id="rId49"/>
    <p:sldId id="276" r:id="rId50"/>
    <p:sldId id="346" r:id="rId51"/>
    <p:sldId id="360" r:id="rId52"/>
    <p:sldId id="349" r:id="rId53"/>
    <p:sldId id="317" r:id="rId54"/>
    <p:sldId id="382" r:id="rId55"/>
    <p:sldId id="323" r:id="rId56"/>
    <p:sldId id="344" r:id="rId57"/>
    <p:sldId id="345" r:id="rId58"/>
    <p:sldId id="341" r:id="rId59"/>
    <p:sldId id="339" r:id="rId60"/>
    <p:sldId id="316" r:id="rId61"/>
    <p:sldId id="309" r:id="rId62"/>
    <p:sldId id="310" r:id="rId63"/>
  </p:sldIdLst>
  <p:sldSz cx="12192000" cy="6858000"/>
  <p:notesSz cx="9144000" cy="6858000"/>
  <p:embeddedFontLst>
    <p:embeddedFont>
      <p:font typeface="맑은 고딕" panose="020B0503020000020004" pitchFamily="34" charset="-127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NEXON Lv2 Gothic" pitchFamily="2" charset="-127"/>
      <p:regular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AF"/>
    <a:srgbClr val="FC3B71"/>
    <a:srgbClr val="ADB9CB"/>
    <a:srgbClr val="BEDAF1"/>
    <a:srgbClr val="FBE6D6"/>
    <a:srgbClr val="BFD9F0"/>
    <a:srgbClr val="A9D18E"/>
    <a:srgbClr val="C5E1B4"/>
    <a:srgbClr val="E3F0D9"/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0" autoAdjust="0"/>
    <p:restoredTop sz="94679"/>
  </p:normalViewPr>
  <p:slideViewPr>
    <p:cSldViewPr snapToGrid="0">
      <p:cViewPr varScale="1">
        <p:scale>
          <a:sx n="104" d="100"/>
          <a:sy n="104" d="100"/>
        </p:scale>
        <p:origin x="1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2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6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1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NEXON Lv2 Gothic" pitchFamily="2" charset="-127"/>
                <a:ea typeface="NEXON Lv2 Gothic" pitchFamily="2" charset="-127"/>
              </a:rPr>
              <a:t>CNN </a:t>
            </a:r>
            <a:r>
              <a:rPr lang="ko-KR" altLang="en-U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NEXON Lv2 Gothic" pitchFamily="2" charset="-127"/>
                <a:ea typeface="NEXON Lv2 Gothic" pitchFamily="2" charset="-127"/>
              </a:rPr>
              <a:t>훈련 시 정확도와 손실률</a:t>
            </a:r>
            <a:r>
              <a:rPr lang="en-US" altLang="ko-KR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NEXON Lv2 Gothic" pitchFamily="2" charset="-127"/>
                <a:ea typeface="NEXON Lv2 Gothic" pitchFamily="2" charset="-127"/>
              </a:rPr>
              <a:t>(%)</a:t>
            </a:r>
            <a:endParaRPr lang="ko-KR" alt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NEXON Lv2 Gothic" pitchFamily="2" charset="-127"/>
              <a:ea typeface="NEXON Lv2 Gothic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Sheet1!$B$5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tint val="77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tint val="77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tint val="77000"/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Sheet1!$C$3:$L$3</c:f>
              <c:strCache>
                <c:ptCount val="10"/>
                <c:pt idx="0">
                  <c:v>1회</c:v>
                </c:pt>
                <c:pt idx="1">
                  <c:v>2회</c:v>
                </c:pt>
                <c:pt idx="2">
                  <c:v>3회</c:v>
                </c:pt>
                <c:pt idx="3">
                  <c:v>4회</c:v>
                </c:pt>
                <c:pt idx="4">
                  <c:v>5회</c:v>
                </c:pt>
                <c:pt idx="5">
                  <c:v>6회</c:v>
                </c:pt>
                <c:pt idx="6">
                  <c:v>7회</c:v>
                </c:pt>
                <c:pt idx="7">
                  <c:v>8회</c:v>
                </c:pt>
                <c:pt idx="8">
                  <c:v>9회</c:v>
                </c:pt>
                <c:pt idx="9">
                  <c:v>10회</c:v>
                </c:pt>
              </c:strCache>
            </c:strRef>
          </c:cat>
          <c:val>
            <c:numRef>
              <c:f>Sheet1!$C$5:$L$5</c:f>
              <c:numCache>
                <c:formatCode>0%</c:formatCode>
                <c:ptCount val="10"/>
                <c:pt idx="0">
                  <c:v>0.66669999999999996</c:v>
                </c:pt>
                <c:pt idx="1">
                  <c:v>0.66669999999999996</c:v>
                </c:pt>
                <c:pt idx="2">
                  <c:v>0.875</c:v>
                </c:pt>
                <c:pt idx="3">
                  <c:v>0.76649999999999996</c:v>
                </c:pt>
                <c:pt idx="4">
                  <c:v>0.81499999999999995</c:v>
                </c:pt>
                <c:pt idx="5">
                  <c:v>0.70750000000000002</c:v>
                </c:pt>
                <c:pt idx="6">
                  <c:v>0.70750000000000002</c:v>
                </c:pt>
                <c:pt idx="7">
                  <c:v>0.875</c:v>
                </c:pt>
                <c:pt idx="8">
                  <c:v>0.9375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2-A848-98A7-7051AD15A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502167680"/>
        <c:axId val="1502169312"/>
      </c:barChart>
      <c:lineChart>
        <c:grouping val="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>
                  <a:shade val="76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1회</c:v>
                </c:pt>
                <c:pt idx="1">
                  <c:v>2회</c:v>
                </c:pt>
                <c:pt idx="2">
                  <c:v>3회</c:v>
                </c:pt>
                <c:pt idx="3">
                  <c:v>4회</c:v>
                </c:pt>
                <c:pt idx="4">
                  <c:v>5회</c:v>
                </c:pt>
                <c:pt idx="5">
                  <c:v>6회</c:v>
                </c:pt>
                <c:pt idx="6">
                  <c:v>7회</c:v>
                </c:pt>
                <c:pt idx="7">
                  <c:v>8회</c:v>
                </c:pt>
                <c:pt idx="8">
                  <c:v>9회</c:v>
                </c:pt>
                <c:pt idx="9">
                  <c:v>10회</c:v>
                </c:pt>
              </c:strCache>
            </c:strRef>
          </c:cat>
          <c:val>
            <c:numRef>
              <c:f>Sheet1!$C$4:$L$4</c:f>
              <c:numCache>
                <c:formatCode>0.00%</c:formatCode>
                <c:ptCount val="10"/>
                <c:pt idx="0">
                  <c:v>0.55510000000000004</c:v>
                </c:pt>
                <c:pt idx="1">
                  <c:v>0.54549999999999998</c:v>
                </c:pt>
                <c:pt idx="2">
                  <c:v>0.30349999999999999</c:v>
                </c:pt>
                <c:pt idx="3">
                  <c:v>0.252</c:v>
                </c:pt>
                <c:pt idx="4">
                  <c:v>0.65529999999999999</c:v>
                </c:pt>
                <c:pt idx="5">
                  <c:v>0.10340000000000001</c:v>
                </c:pt>
                <c:pt idx="6">
                  <c:v>0.67030000000000001</c:v>
                </c:pt>
                <c:pt idx="7">
                  <c:v>0.97109999999999996</c:v>
                </c:pt>
                <c:pt idx="8">
                  <c:v>1E-4</c:v>
                </c:pt>
                <c:pt idx="9">
                  <c:v>4.0000000000000002E-4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62-A848-98A7-7051AD15A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2167680"/>
        <c:axId val="1502169312"/>
      </c:lineChart>
      <c:catAx>
        <c:axId val="150216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502169312"/>
        <c:crosses val="autoZero"/>
        <c:auto val="1"/>
        <c:lblAlgn val="ctr"/>
        <c:lblOffset val="100"/>
        <c:noMultiLvlLbl val="0"/>
      </c:catAx>
      <c:valAx>
        <c:axId val="15021693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50216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6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EC22E-47D1-4AD0-94F7-9E284A4A995E}" type="datetimeFigureOut">
              <a:rPr lang="ko-KR" altLang="en-US" smtClean="0"/>
              <a:t>2020. 3. 1.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254D6-1240-46A9-87E2-DA56B7D72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0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6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6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9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5CFC-11D7-E841-A165-E2CE6D5B61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30E8-DA33-1F43-A6F8-ADEEBD4C53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BBD4-F7C7-774C-AB69-97918AAE08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FF1F-E2E8-9F43-A004-9B89F4803F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E06A-EFF2-024A-AFC4-87A192ECCD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0E6E-1664-8F46-A93A-0C4E3EC242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BDB2-E56C-A249-94BF-101C5175EB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A7E8-789A-FB48-9873-B71EA2C527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DF86-2893-1341-9E31-4F57787CDD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FBD-89D3-8948-88B3-0BA91D92AE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29C0-7F41-E14E-9BDC-381D846F7F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8B04D-3BCE-B749-A017-5DA437DC16A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yklim1/Ourchor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chart" Target="../charts/char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PostView.nhn?blogId=sindh718&amp;logNo=221132973157" TargetMode="External"/><Relationship Id="rId3" Type="http://schemas.openxmlformats.org/officeDocument/2006/relationships/hyperlink" Target="https://ehclub.co.kr/3358?category=762014" TargetMode="External"/><Relationship Id="rId7" Type="http://schemas.openxmlformats.org/officeDocument/2006/relationships/hyperlink" Target="https://hoony-gunputer.tistory.com/105" TargetMode="External"/><Relationship Id="rId2" Type="http://schemas.openxmlformats.org/officeDocument/2006/relationships/hyperlink" Target="https://www.crocus.co.kr/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blog.naver.com/sindh718/221135351138" TargetMode="External"/><Relationship Id="rId5" Type="http://schemas.openxmlformats.org/officeDocument/2006/relationships/hyperlink" Target="https://github.com/musescore/MuseScore/blob/master/omr/README.md" TargetMode="External"/><Relationship Id="rId4" Type="http://schemas.openxmlformats.org/officeDocument/2006/relationships/hyperlink" Target="https://ehclub.co.kr/3362?category=762014" TargetMode="External"/><Relationship Id="rId9" Type="http://schemas.openxmlformats.org/officeDocument/2006/relationships/hyperlink" Target="https://github.com/Audiveri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5478328"/>
            <a:ext cx="12192000" cy="14128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94024" y="1149429"/>
            <a:ext cx="7400094" cy="3005882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94071" y="4155311"/>
            <a:ext cx="1929" cy="1323017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93274" y="0"/>
            <a:ext cx="797" cy="1149429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70057" y="1189251"/>
            <a:ext cx="7246433" cy="288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영상 처리와 </a:t>
            </a:r>
            <a:r>
              <a:rPr lang="ko-KR" altLang="en-US" sz="35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딥러닝을</a:t>
            </a: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이용한</a:t>
            </a:r>
            <a:r>
              <a:rPr lang="en-US" altLang="ko-KR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악보 코드 변환 프로그램</a:t>
            </a:r>
            <a:endParaRPr lang="en-US" altLang="ko-KR" sz="3500" b="1" kern="0" dirty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“ Our Chord 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Music Score Chord Conversion Program using OpenCV, </a:t>
            </a:r>
            <a:r>
              <a:rPr lang="en-US" altLang="ko-KR" sz="1200" b="1" kern="0" dirty="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DeepLearning</a:t>
            </a: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582453-75BE-A842-9FC1-724850866B0C}"/>
              </a:ext>
            </a:extLst>
          </p:cNvPr>
          <p:cNvGrpSpPr/>
          <p:nvPr/>
        </p:nvGrpSpPr>
        <p:grpSpPr>
          <a:xfrm>
            <a:off x="3965820" y="5525024"/>
            <a:ext cx="5333930" cy="1334029"/>
            <a:chOff x="4521799" y="5534644"/>
            <a:chExt cx="5333930" cy="13340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01826B-0C0E-594C-8999-E3D6C7F2A77B}"/>
                </a:ext>
              </a:extLst>
            </p:cNvPr>
            <p:cNvGrpSpPr/>
            <p:nvPr/>
          </p:nvGrpSpPr>
          <p:grpSpPr>
            <a:xfrm>
              <a:off x="4525757" y="6453880"/>
              <a:ext cx="5329971" cy="414793"/>
              <a:chOff x="4525757" y="6453880"/>
              <a:chExt cx="5329971" cy="41479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904279" y="6459458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2017154046</a:t>
                </a:r>
                <a:r>
                  <a:rPr lang="ko-KR" altLang="en-US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dirty="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525757" y="6453880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문 지 수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037928E-B181-C743-97F9-96B82A48B5E5}"/>
                  </a:ext>
                </a:extLst>
              </p:cNvPr>
              <p:cNvGrpSpPr/>
              <p:nvPr/>
            </p:nvGrpSpPr>
            <p:grpSpPr>
              <a:xfrm>
                <a:off x="5386890" y="6507625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C78E790-60C3-224F-8D25-733CCF90827E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C843A5BF-C856-5A47-B957-1FB5259C5619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reeform 6">
                    <a:extLst>
                      <a:ext uri="{FF2B5EF4-FFF2-40B4-BE49-F238E27FC236}">
                        <a16:creationId xmlns:a16="http://schemas.microsoft.com/office/drawing/2014/main" id="{C472BC2D-3DE4-DB4F-82E1-7CE44F7D2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B7C4F90C-D8B6-874F-A1CC-808DAB5C9A78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0965E4F8-1D83-704A-B63F-3FADCE0922AC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Freeform 11">
                    <a:extLst>
                      <a:ext uri="{FF2B5EF4-FFF2-40B4-BE49-F238E27FC236}">
                        <a16:creationId xmlns:a16="http://schemas.microsoft.com/office/drawing/2014/main" id="{458FA064-A4CE-9C4C-8352-EB81A6C300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F1E2F7D1-A604-2342-9A84-047CCEFE5F2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0A7CA5CD-3AEC-DD47-9BC6-3BBE6D55F0A1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7" name="Group 20">
                    <a:extLst>
                      <a:ext uri="{FF2B5EF4-FFF2-40B4-BE49-F238E27FC236}">
                        <a16:creationId xmlns:a16="http://schemas.microsoft.com/office/drawing/2014/main" id="{8A1F965E-FDC9-C24F-9A96-751CBD2D0E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58" name="Freeform 22">
                      <a:extLst>
                        <a:ext uri="{FF2B5EF4-FFF2-40B4-BE49-F238E27FC236}">
                          <a16:creationId xmlns:a16="http://schemas.microsoft.com/office/drawing/2014/main" id="{69C5DD36-E940-4E47-B309-198CE0C909B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9" name="Freeform 23">
                      <a:extLst>
                        <a:ext uri="{FF2B5EF4-FFF2-40B4-BE49-F238E27FC236}">
                          <a16:creationId xmlns:a16="http://schemas.microsoft.com/office/drawing/2014/main" id="{BD8CA90C-E3BF-A04A-A85A-AF98CE25421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24">
                      <a:extLst>
                        <a:ext uri="{FF2B5EF4-FFF2-40B4-BE49-F238E27FC236}">
                          <a16:creationId xmlns:a16="http://schemas.microsoft.com/office/drawing/2014/main" id="{F80A5689-1B10-C04C-9507-CC588319BDC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1" name="Freeform 25">
                      <a:extLst>
                        <a:ext uri="{FF2B5EF4-FFF2-40B4-BE49-F238E27FC236}">
                          <a16:creationId xmlns:a16="http://schemas.microsoft.com/office/drawing/2014/main" id="{19261664-D50E-A34E-98BF-C8AC1EE2FF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D112F4-D10A-AF45-993D-4E9F6AD00295}"/>
                </a:ext>
              </a:extLst>
            </p:cNvPr>
            <p:cNvGrpSpPr/>
            <p:nvPr/>
          </p:nvGrpSpPr>
          <p:grpSpPr>
            <a:xfrm>
              <a:off x="4521799" y="6002887"/>
              <a:ext cx="5333930" cy="420790"/>
              <a:chOff x="4521799" y="6002887"/>
              <a:chExt cx="5333930" cy="42079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67D7FBB-F0D1-D74D-9B02-A2332E79FD59}"/>
                  </a:ext>
                </a:extLst>
              </p:cNvPr>
              <p:cNvGrpSpPr/>
              <p:nvPr/>
            </p:nvGrpSpPr>
            <p:grpSpPr>
              <a:xfrm>
                <a:off x="5386433" y="6067244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E68CFB31-B25D-0F40-B154-0F44C3046842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B000C7DE-186B-A74E-A1B7-94A7138FE71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Freeform 6">
                    <a:extLst>
                      <a:ext uri="{FF2B5EF4-FFF2-40B4-BE49-F238E27FC236}">
                        <a16:creationId xmlns:a16="http://schemas.microsoft.com/office/drawing/2014/main" id="{B635D848-23F2-EF4C-90B3-0F25F6CB8A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341EEF6-83E5-9F44-BDCF-48610DF9E843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3F3276-E320-D944-AE06-B577E1D2C8F6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Freeform 11">
                    <a:extLst>
                      <a:ext uri="{FF2B5EF4-FFF2-40B4-BE49-F238E27FC236}">
                        <a16:creationId xmlns:a16="http://schemas.microsoft.com/office/drawing/2014/main" id="{C787F86F-9B6F-8748-A847-3D46328BEC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A75A62D6-F723-5646-B8AC-9841C512CE3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0AE07E4C-0F7F-C647-9AA6-3B51239EF0FB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3" name="Group 20">
                    <a:extLst>
                      <a:ext uri="{FF2B5EF4-FFF2-40B4-BE49-F238E27FC236}">
                        <a16:creationId xmlns:a16="http://schemas.microsoft.com/office/drawing/2014/main" id="{AAC7F918-DB18-0C4B-AFA0-91383752D72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44" name="Freeform 22">
                      <a:extLst>
                        <a:ext uri="{FF2B5EF4-FFF2-40B4-BE49-F238E27FC236}">
                          <a16:creationId xmlns:a16="http://schemas.microsoft.com/office/drawing/2014/main" id="{0092940E-3E83-F14D-9E3A-2EAE9EFFEEC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5" name="Freeform 23">
                      <a:extLst>
                        <a:ext uri="{FF2B5EF4-FFF2-40B4-BE49-F238E27FC236}">
                          <a16:creationId xmlns:a16="http://schemas.microsoft.com/office/drawing/2014/main" id="{8550E86C-EBAB-C941-B836-2D38CD63B28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24">
                      <a:extLst>
                        <a:ext uri="{FF2B5EF4-FFF2-40B4-BE49-F238E27FC236}">
                          <a16:creationId xmlns:a16="http://schemas.microsoft.com/office/drawing/2014/main" id="{42F4D0D1-98B3-C94A-A14D-F43F1B64F59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25">
                      <a:extLst>
                        <a:ext uri="{FF2B5EF4-FFF2-40B4-BE49-F238E27FC236}">
                          <a16:creationId xmlns:a16="http://schemas.microsoft.com/office/drawing/2014/main" id="{C3DF882A-C1A9-9F4D-9872-1077475942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479D323-D61B-FA4E-BE2F-CE767680306F}"/>
                  </a:ext>
                </a:extLst>
              </p:cNvPr>
              <p:cNvSpPr/>
              <p:nvPr/>
            </p:nvSpPr>
            <p:spPr>
              <a:xfrm>
                <a:off x="4521799" y="6002887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김 민 지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199B107-CBBF-E843-9E96-2868E4155BFC}"/>
                  </a:ext>
                </a:extLst>
              </p:cNvPr>
              <p:cNvSpPr/>
              <p:nvPr/>
            </p:nvSpPr>
            <p:spPr>
              <a:xfrm>
                <a:off x="6904280" y="6014462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2016152010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98CA913-4560-7844-B2CD-9632A2651EBA}"/>
                </a:ext>
              </a:extLst>
            </p:cNvPr>
            <p:cNvGrpSpPr/>
            <p:nvPr/>
          </p:nvGrpSpPr>
          <p:grpSpPr>
            <a:xfrm>
              <a:off x="4525757" y="5534644"/>
              <a:ext cx="5329972" cy="419308"/>
              <a:chOff x="4525757" y="5534644"/>
              <a:chExt cx="5329972" cy="41930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90803DA-4FBE-214F-AE89-6F3B382A368F}"/>
                  </a:ext>
                </a:extLst>
              </p:cNvPr>
              <p:cNvGrpSpPr/>
              <p:nvPr/>
            </p:nvGrpSpPr>
            <p:grpSpPr>
              <a:xfrm>
                <a:off x="5393018" y="5593103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ADE64729-725E-4910-BEF5-BD9D2266289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reeform 6">
                    <a:extLst>
                      <a:ext uri="{FF2B5EF4-FFF2-40B4-BE49-F238E27FC236}">
                        <a16:creationId xmlns:a16="http://schemas.microsoft.com/office/drawing/2014/main" id="{70738AE2-CAE4-434F-8B7D-0DAD370540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" name="그룹 3"/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5CA66723-1E68-4B3D-BC15-EA8051D9DD21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reeform 11">
                    <a:extLst>
                      <a:ext uri="{FF2B5EF4-FFF2-40B4-BE49-F238E27FC236}">
                        <a16:creationId xmlns:a16="http://schemas.microsoft.com/office/drawing/2014/main" id="{F364F7EC-7A96-413A-A5AE-EFDCC1F6B0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" name="그룹 4"/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357320DD-65FD-4B0B-8A0F-2A2BF13648F6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Group 20">
                    <a:extLst>
                      <a:ext uri="{FF2B5EF4-FFF2-40B4-BE49-F238E27FC236}">
                        <a16:creationId xmlns:a16="http://schemas.microsoft.com/office/drawing/2014/main" id="{8228EEE2-C467-41BF-981D-F383A5D1909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24" name="Freeform 22">
                      <a:extLst>
                        <a:ext uri="{FF2B5EF4-FFF2-40B4-BE49-F238E27FC236}">
                          <a16:creationId xmlns:a16="http://schemas.microsoft.com/office/drawing/2014/main" id="{384D3324-5153-46F6-B141-FAE43828C4B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5" name="Freeform 23">
                      <a:extLst>
                        <a:ext uri="{FF2B5EF4-FFF2-40B4-BE49-F238E27FC236}">
                          <a16:creationId xmlns:a16="http://schemas.microsoft.com/office/drawing/2014/main" id="{74D96987-565B-44BD-8860-085B5D1726C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6" name="Freeform 24">
                      <a:extLst>
                        <a:ext uri="{FF2B5EF4-FFF2-40B4-BE49-F238E27FC236}">
                          <a16:creationId xmlns:a16="http://schemas.microsoft.com/office/drawing/2014/main" id="{9B3DC9F2-D66B-4CD8-8376-7F0148EAF48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9" name="Freeform 25">
                      <a:extLst>
                        <a:ext uri="{FF2B5EF4-FFF2-40B4-BE49-F238E27FC236}">
                          <a16:creationId xmlns:a16="http://schemas.microsoft.com/office/drawing/2014/main" id="{63F339FE-12D3-4FF3-9BFB-53519382FF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E80DBD2-8EA4-2E42-BEF0-B6DB89CBE01B}"/>
                  </a:ext>
                </a:extLst>
              </p:cNvPr>
              <p:cNvSpPr/>
              <p:nvPr/>
            </p:nvSpPr>
            <p:spPr>
              <a:xfrm>
                <a:off x="4525757" y="5534644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임 영 규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6202E98-6108-0843-9D62-B2F2FD8A9A1E}"/>
                  </a:ext>
                </a:extLst>
              </p:cNvPr>
              <p:cNvSpPr/>
              <p:nvPr/>
            </p:nvSpPr>
            <p:spPr>
              <a:xfrm>
                <a:off x="6904280" y="5544737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2015150030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박정민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</p:grp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7B5C2A-2EDC-4636-AE7F-3102027D7F1F}"/>
              </a:ext>
            </a:extLst>
          </p:cNvPr>
          <p:cNvSpPr/>
          <p:nvPr/>
        </p:nvSpPr>
        <p:spPr>
          <a:xfrm>
            <a:off x="8900241" y="3429000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다양한 코드 악보 제공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1427D9-A380-AF46-BC92-79B150439BC6}"/>
              </a:ext>
            </a:extLst>
          </p:cNvPr>
          <p:cNvGrpSpPr/>
          <p:nvPr/>
        </p:nvGrpSpPr>
        <p:grpSpPr>
          <a:xfrm>
            <a:off x="1159102" y="1229225"/>
            <a:ext cx="1695450" cy="1218450"/>
            <a:chOff x="1145960" y="3993673"/>
            <a:chExt cx="1695450" cy="121845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EC52E6-E0E1-427E-87A8-FEE2AAF979A8}"/>
                </a:ext>
              </a:extLst>
            </p:cNvPr>
            <p:cNvSpPr/>
            <p:nvPr/>
          </p:nvSpPr>
          <p:spPr>
            <a:xfrm>
              <a:off x="1447382" y="4697302"/>
              <a:ext cx="1285986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악보 바다</a:t>
              </a:r>
            </a:p>
          </p:txBody>
        </p:sp>
        <p:pic>
          <p:nvPicPr>
            <p:cNvPr id="84" name="그림 84">
              <a:extLst>
                <a:ext uri="{FF2B5EF4-FFF2-40B4-BE49-F238E27FC236}">
                  <a16:creationId xmlns:a16="http://schemas.microsoft.com/office/drawing/2014/main" id="{4707ED7F-3E6C-4D1F-B204-C293140B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960" y="3993673"/>
              <a:ext cx="1695450" cy="771525"/>
            </a:xfrm>
            <a:prstGeom prst="rect">
              <a:avLst/>
            </a:prstGeom>
          </p:spPr>
        </p:pic>
      </p:grpSp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095F58E7-0BDE-0341-90D6-A7A58C153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09" y="966787"/>
            <a:ext cx="5579034" cy="328404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E0B9B5F-4700-B442-939D-5612ED49D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58" y="4502342"/>
            <a:ext cx="5495870" cy="196811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C69B5E-D704-6347-9102-3172B892FA28}"/>
              </a:ext>
            </a:extLst>
          </p:cNvPr>
          <p:cNvSpPr/>
          <p:nvPr/>
        </p:nvSpPr>
        <p:spPr>
          <a:xfrm>
            <a:off x="8900240" y="5562426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조옮김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5,500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원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2A797-1436-420E-9DEF-827932FF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379A532-D415-944D-A9EF-B6EFCAA8E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D35EA32E-4E4F-014A-ADB8-22CA4182680F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89FE35-E6C2-A040-9CFF-AE89FDD1E129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70E2FE7-89A1-5D4C-960F-5DE699F06ED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132F387-6317-414C-AA53-5E93471F3FD4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C90CED-8F62-B44B-9406-FCC83E61591A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F24E694-2B92-D74D-AF01-FFE7BD4AD7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7DB6423-39E8-AE45-AD26-735A93033E37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E250C2-6FA1-CA40-AB84-06AE6DA272C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A9B5750-F70D-8147-87FF-376848014E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E87427-8A40-7340-8274-8AC1DF7915B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8BF8F3-9F90-A54F-AB38-83E48953E08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15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41D81E-E48F-4A16-89FD-C1CE0FD7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62758"/>
              </p:ext>
            </p:extLst>
          </p:nvPr>
        </p:nvGraphicFramePr>
        <p:xfrm>
          <a:off x="997527" y="966787"/>
          <a:ext cx="10892610" cy="4538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93151008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527895305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1457550791"/>
                    </a:ext>
                  </a:extLst>
                </a:gridCol>
              </a:tblGrid>
              <a:tr h="62074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 err="1">
                          <a:latin typeface="NEXON Lv2 Gothic" pitchFamily="2" charset="-127"/>
                          <a:ea typeface="NEXON Lv2 Gothic"/>
                        </a:rPr>
                        <a:t>forScore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Muscore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Piano </a:t>
                      </a:r>
                      <a:endParaRPr lang="en-US" altLang="ko-KR" sz="1800" b="1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Companio</a:t>
                      </a:r>
                      <a:r>
                        <a:rPr lang="en-US" alt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n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ko-KR" altLang="en-US" sz="1800" b="1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바다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kumimoji="0" lang="en-US" altLang="ko-KR" sz="1800" b="1" i="0">
                          <a:latin typeface="NEXON Lv2 Gothic"/>
                          <a:ea typeface="NEXON Lv2 Gothic"/>
                        </a:rPr>
                        <a:t>Our Chord</a:t>
                      </a:r>
                      <a:endParaRPr kumimoji="0" lang="ko-KR" altLang="en-US" sz="12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사용자 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인터페이스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튜닝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565628"/>
                  </a:ext>
                </a:extLst>
              </a:tr>
              <a:tr h="6167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코드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변환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79999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91990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멜로디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1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4EF564-6DE8-4752-920F-0E5CC09E7DDA}"/>
              </a:ext>
            </a:extLst>
          </p:cNvPr>
          <p:cNvSpPr txBox="1"/>
          <p:nvPr/>
        </p:nvSpPr>
        <p:spPr>
          <a:xfrm>
            <a:off x="997527" y="6486524"/>
            <a:ext cx="76615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/>
              </a:rPr>
              <a:t>* 악보 수정, 멜로디 출력은 고려</a:t>
            </a:r>
            <a:r>
              <a:rPr lang="en-US" altLang="ko-KR" sz="1500"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1500">
                <a:latin typeface="NEXON Lv2 Gothic" pitchFamily="2" charset="-127"/>
                <a:ea typeface="NEXON Lv2 Gothic"/>
              </a:rPr>
              <a:t>사항임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A6F5A-918F-4126-9DA7-011739BD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F926C-2A2D-B344-A780-0AE9A4550A56}"/>
              </a:ext>
            </a:extLst>
          </p:cNvPr>
          <p:cNvSpPr txBox="1"/>
          <p:nvPr/>
        </p:nvSpPr>
        <p:spPr>
          <a:xfrm>
            <a:off x="3972642" y="5839575"/>
            <a:ext cx="494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정확한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음표 인식률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편리한 악보 수정 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”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65C823-E05C-614C-9FEA-7E2638B3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97B5D196-CC4C-CB49-9EB8-7346AB6399F8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7F5A3A-7A62-574F-B7D5-50914506E72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FA9B94-8AE0-144F-9124-B9C7DDEB104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335B2E-520E-1C40-8465-923B4648CCD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D321A6-B083-9142-90B2-14016AF549E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E91423A-4FD9-744E-823F-E4BE9039D0C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AF0DC5-0FD6-C24D-ACE9-869BF9D585FC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668443-1772-BE42-8887-43139F22D7C2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CEA5E0-2D04-E24B-8F1E-038DC38DAE8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9F8EFAC-1B62-A342-88A9-9C33E66CA739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98D8203-D706-AD49-B68C-451FED61AB0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53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A83E8-7539-C141-85CB-D631C6DA5EA1}"/>
              </a:ext>
            </a:extLst>
          </p:cNvPr>
          <p:cNvGrpSpPr/>
          <p:nvPr/>
        </p:nvGrpSpPr>
        <p:grpSpPr>
          <a:xfrm>
            <a:off x="2370957" y="1279376"/>
            <a:ext cx="1202811" cy="1470322"/>
            <a:chOff x="5412983" y="2197467"/>
            <a:chExt cx="1202811" cy="1470322"/>
          </a:xfrm>
        </p:grpSpPr>
        <p:pic>
          <p:nvPicPr>
            <p:cNvPr id="19" name="그래픽 18" descr="고음 음자리표">
              <a:extLst>
                <a:ext uri="{FF2B5EF4-FFF2-40B4-BE49-F238E27FC236}">
                  <a16:creationId xmlns:a16="http://schemas.microsoft.com/office/drawing/2014/main" id="{820F4458-A543-F049-A19B-2ACDFCDB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983" y="2197467"/>
              <a:ext cx="1097833" cy="1108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BC54F-EF8B-D749-9B42-1028580565A0}"/>
                </a:ext>
              </a:extLst>
            </p:cNvPr>
            <p:cNvSpPr txBox="1"/>
            <p:nvPr/>
          </p:nvSpPr>
          <p:spPr>
            <a:xfrm>
              <a:off x="5428870" y="3285755"/>
              <a:ext cx="1186924" cy="38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악보 파일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A7E972-5E47-5A46-A7A4-966966DBA203}"/>
              </a:ext>
            </a:extLst>
          </p:cNvPr>
          <p:cNvGrpSpPr/>
          <p:nvPr/>
        </p:nvGrpSpPr>
        <p:grpSpPr>
          <a:xfrm>
            <a:off x="2341908" y="4125331"/>
            <a:ext cx="1321784" cy="1453293"/>
            <a:chOff x="1317799" y="3650990"/>
            <a:chExt cx="1321784" cy="1453293"/>
          </a:xfrm>
        </p:grpSpPr>
        <p:pic>
          <p:nvPicPr>
            <p:cNvPr id="22" name="그래픽 21" descr="음악 표시법">
              <a:extLst>
                <a:ext uri="{FF2B5EF4-FFF2-40B4-BE49-F238E27FC236}">
                  <a16:creationId xmlns:a16="http://schemas.microsoft.com/office/drawing/2014/main" id="{9CE2C019-6CD0-DE4B-A397-BC9E3A80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7799" y="3650990"/>
              <a:ext cx="1289976" cy="13617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34E772-7A83-BF4F-86E7-766217638A97}"/>
                </a:ext>
              </a:extLst>
            </p:cNvPr>
            <p:cNvSpPr txBox="1"/>
            <p:nvPr/>
          </p:nvSpPr>
          <p:spPr>
            <a:xfrm>
              <a:off x="1410035" y="4734951"/>
              <a:ext cx="1229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파일</a:t>
              </a:r>
            </a:p>
          </p:txBody>
        </p:sp>
      </p:grpSp>
      <p:pic>
        <p:nvPicPr>
          <p:cNvPr id="24" name="그래픽 23" descr="태블릿">
            <a:extLst>
              <a:ext uri="{FF2B5EF4-FFF2-40B4-BE49-F238E27FC236}">
                <a16:creationId xmlns:a16="http://schemas.microsoft.com/office/drawing/2014/main" id="{D81ACBF2-F131-B541-BA6E-C88FF1C4F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3721" y="2600377"/>
            <a:ext cx="1657245" cy="165724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4FFE10E-EF94-CB44-8867-9AFF3B259B1F}"/>
              </a:ext>
            </a:extLst>
          </p:cNvPr>
          <p:cNvGrpSpPr/>
          <p:nvPr/>
        </p:nvGrpSpPr>
        <p:grpSpPr>
          <a:xfrm>
            <a:off x="9362718" y="2517814"/>
            <a:ext cx="1558767" cy="1760098"/>
            <a:chOff x="10171225" y="2700337"/>
            <a:chExt cx="1558767" cy="17600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403EE0-F223-8245-8A6F-46BB9A769FDC}"/>
                </a:ext>
              </a:extLst>
            </p:cNvPr>
            <p:cNvSpPr txBox="1"/>
            <p:nvPr/>
          </p:nvSpPr>
          <p:spPr>
            <a:xfrm>
              <a:off x="10332270" y="4091103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27" name="그래픽 26" descr="클라우드에서 다운로드">
              <a:extLst>
                <a:ext uri="{FF2B5EF4-FFF2-40B4-BE49-F238E27FC236}">
                  <a16:creationId xmlns:a16="http://schemas.microsoft.com/office/drawing/2014/main" id="{370945A7-EAF0-9347-B599-4A5C51376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2CC9C8-3D1B-3849-85D6-755C39A933EC}"/>
              </a:ext>
            </a:extLst>
          </p:cNvPr>
          <p:cNvGrpSpPr/>
          <p:nvPr/>
        </p:nvGrpSpPr>
        <p:grpSpPr>
          <a:xfrm rot="1501564">
            <a:off x="3620170" y="2402636"/>
            <a:ext cx="1879049" cy="369332"/>
            <a:chOff x="2199727" y="3473113"/>
            <a:chExt cx="1879049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F35796-9407-8249-AED2-6D06CE9ECCC3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8D2150A-BF2B-284F-B193-3673571BD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29AB6F-472D-8141-A531-5795AF9249F6}"/>
              </a:ext>
            </a:extLst>
          </p:cNvPr>
          <p:cNvGrpSpPr/>
          <p:nvPr/>
        </p:nvGrpSpPr>
        <p:grpSpPr>
          <a:xfrm>
            <a:off x="7093735" y="2949314"/>
            <a:ext cx="2024332" cy="412708"/>
            <a:chOff x="5578122" y="3413103"/>
            <a:chExt cx="2024332" cy="41270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DBD372-DA0D-ED4F-9BC7-426D67993E0B}"/>
                </a:ext>
              </a:extLst>
            </p:cNvPr>
            <p:cNvSpPr txBox="1"/>
            <p:nvPr/>
          </p:nvSpPr>
          <p:spPr>
            <a:xfrm>
              <a:off x="5578122" y="3413103"/>
              <a:ext cx="202433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파일 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B113414-FF2D-724B-85DA-BF3A1BBC8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0635A23-4E65-7A44-8E38-0D191ABE9CE6}"/>
              </a:ext>
            </a:extLst>
          </p:cNvPr>
          <p:cNvGrpSpPr/>
          <p:nvPr/>
        </p:nvGrpSpPr>
        <p:grpSpPr>
          <a:xfrm>
            <a:off x="7183065" y="3604696"/>
            <a:ext cx="2030205" cy="412709"/>
            <a:chOff x="2170974" y="4013847"/>
            <a:chExt cx="2030205" cy="41270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654D6B-FAE0-9D40-9000-A5A83E21199F}"/>
                </a:ext>
              </a:extLst>
            </p:cNvPr>
            <p:cNvSpPr txBox="1"/>
            <p:nvPr/>
          </p:nvSpPr>
          <p:spPr>
            <a:xfrm>
              <a:off x="2221299" y="405722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전송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0A38CAB-7AC9-B04F-99D9-FE301037C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08A99C-F564-074D-A151-4646940CFA74}"/>
              </a:ext>
            </a:extLst>
          </p:cNvPr>
          <p:cNvGrpSpPr/>
          <p:nvPr/>
        </p:nvGrpSpPr>
        <p:grpSpPr>
          <a:xfrm rot="19810979">
            <a:off x="3639789" y="4175311"/>
            <a:ext cx="2040577" cy="392766"/>
            <a:chOff x="2170974" y="4013847"/>
            <a:chExt cx="2040577" cy="39276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FFD58E-1F43-0141-A5F4-E260E8257E33}"/>
                </a:ext>
              </a:extLst>
            </p:cNvPr>
            <p:cNvSpPr txBox="1"/>
            <p:nvPr/>
          </p:nvSpPr>
          <p:spPr>
            <a:xfrm>
              <a:off x="2231671" y="4037281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873E894-D06C-D543-A96B-0FE43E38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2CF1E58-8411-9F41-B938-FA80259C0FE4}"/>
              </a:ext>
            </a:extLst>
          </p:cNvPr>
          <p:cNvSpPr txBox="1"/>
          <p:nvPr/>
        </p:nvSpPr>
        <p:spPr>
          <a:xfrm>
            <a:off x="5605024" y="3899717"/>
            <a:ext cx="140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NEXON Lv2 Gothic" pitchFamily="2" charset="-127"/>
                <a:ea typeface="NEXON Lv2 Gothic" pitchFamily="2" charset="-127"/>
              </a:rPr>
              <a:t>Our Chord</a:t>
            </a:r>
            <a:endParaRPr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AD02B-AE01-45C2-9493-47625F2E6D3F}"/>
              </a:ext>
            </a:extLst>
          </p:cNvPr>
          <p:cNvSpPr txBox="1"/>
          <p:nvPr/>
        </p:nvSpPr>
        <p:spPr>
          <a:xfrm rot="1501564">
            <a:off x="4307543" y="2253348"/>
            <a:ext cx="102046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.pdf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파일</a:t>
            </a:r>
            <a:endParaRPr lang="ko-KR" sz="1500" b="1" i="1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42D25D-B31B-4F2C-A538-900ED25FD644}"/>
              </a:ext>
            </a:extLst>
          </p:cNvPr>
          <p:cNvSpPr txBox="1"/>
          <p:nvPr/>
        </p:nvSpPr>
        <p:spPr>
          <a:xfrm>
            <a:off x="7517661" y="2697686"/>
            <a:ext cx="1261805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105A694-D991-1745-9041-526A55078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993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id="{D7DBECF4-7204-9040-ABC6-5451D3B00D9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C715D0-D637-5C4B-8746-28466BA3303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EB5723F-590D-CA4C-80EB-1CC9DDBB9C0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631B23F-359A-E449-8422-D2CD3A30B19A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26E0D98-CB32-D34B-8F06-70F24A57FC67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13CD888-B6EB-2941-B2AD-F2252C5C39F1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7D34CE8-4D81-C74E-8D44-F74F08D350C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8F23B88-884F-1F46-AC1F-3E65D99D79C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1BECA1F-E8EA-024B-907B-930C9424AF2E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3460267-38B6-794E-B51D-CE5260FD35F4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07689B8-DA24-BD48-A6DD-D4EE8044352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시나리오(1/3) - 전체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11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ED5029F-1761-4E8D-A571-83F86989EF88}"/>
              </a:ext>
            </a:extLst>
          </p:cNvPr>
          <p:cNvSpPr/>
          <p:nvPr/>
        </p:nvSpPr>
        <p:spPr>
          <a:xfrm>
            <a:off x="4326879" y="1610706"/>
            <a:ext cx="4118455" cy="4881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45F86F-1354-4168-B980-117F880CA2CB}"/>
              </a:ext>
            </a:extLst>
          </p:cNvPr>
          <p:cNvGrpSpPr/>
          <p:nvPr/>
        </p:nvGrpSpPr>
        <p:grpSpPr>
          <a:xfrm>
            <a:off x="5669270" y="924313"/>
            <a:ext cx="1362151" cy="1223061"/>
            <a:chOff x="3749073" y="1770536"/>
            <a:chExt cx="937753" cy="73386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08F8708-FADE-4CAB-93E3-137551DBCB0C}"/>
                </a:ext>
              </a:extLst>
            </p:cNvPr>
            <p:cNvGrpSpPr/>
            <p:nvPr/>
          </p:nvGrpSpPr>
          <p:grpSpPr>
            <a:xfrm>
              <a:off x="3749073" y="1770536"/>
              <a:ext cx="937753" cy="733860"/>
              <a:chOff x="3270535" y="2259460"/>
              <a:chExt cx="937753" cy="993327"/>
            </a:xfrm>
          </p:grpSpPr>
          <p:pic>
            <p:nvPicPr>
              <p:cNvPr id="51" name="그래픽 50" descr="태블릿">
                <a:extLst>
                  <a:ext uri="{FF2B5EF4-FFF2-40B4-BE49-F238E27FC236}">
                    <a16:creationId xmlns:a16="http://schemas.microsoft.com/office/drawing/2014/main" id="{14FC6E72-7D58-43BA-A4F9-D395E07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3888" y="23383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696A01-F701-45CD-BE76-37F04023C639}"/>
                  </a:ext>
                </a:extLst>
              </p:cNvPr>
              <p:cNvSpPr txBox="1"/>
              <p:nvPr/>
            </p:nvSpPr>
            <p:spPr>
              <a:xfrm>
                <a:off x="3270535" y="2259460"/>
                <a:ext cx="937753" cy="29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b="1">
                    <a:latin typeface="NEXON Lv2 Gothic" pitchFamily="2" charset="-127"/>
                    <a:ea typeface="NEXON Lv2 Gothic" pitchFamily="2" charset="-127"/>
                  </a:rPr>
                  <a:t>Our Chord</a:t>
                </a:r>
                <a:endParaRPr lang="ko-KR" altLang="en-US" b="1">
                  <a:latin typeface="NEXON Lv2 Gothic" pitchFamily="2" charset="-127"/>
                  <a:ea typeface="NEXON Lv2 Gothic" pitchFamily="2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B92176-8229-45E0-93D0-57D1446FE6D5}"/>
                </a:ext>
              </a:extLst>
            </p:cNvPr>
            <p:cNvSpPr/>
            <p:nvPr/>
          </p:nvSpPr>
          <p:spPr>
            <a:xfrm>
              <a:off x="3896573" y="1994202"/>
              <a:ext cx="658994" cy="3205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6CF7FEC-03E0-4952-83AA-6205EA327C4E}"/>
              </a:ext>
            </a:extLst>
          </p:cNvPr>
          <p:cNvGrpSpPr/>
          <p:nvPr/>
        </p:nvGrpSpPr>
        <p:grpSpPr>
          <a:xfrm>
            <a:off x="1159285" y="1747976"/>
            <a:ext cx="1444168" cy="1536289"/>
            <a:chOff x="5010761" y="890018"/>
            <a:chExt cx="1050711" cy="1095459"/>
          </a:xfrm>
        </p:grpSpPr>
        <p:pic>
          <p:nvPicPr>
            <p:cNvPr id="59" name="그래픽 58" descr="사용자">
              <a:extLst>
                <a:ext uri="{FF2B5EF4-FFF2-40B4-BE49-F238E27FC236}">
                  <a16:creationId xmlns:a16="http://schemas.microsoft.com/office/drawing/2014/main" id="{0F842733-B570-46C2-BE76-36146F5AB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0761" y="890018"/>
              <a:ext cx="1050711" cy="105071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7F48E5-1889-43D0-9531-DD1CB5320A80}"/>
                </a:ext>
              </a:extLst>
            </p:cNvPr>
            <p:cNvSpPr txBox="1"/>
            <p:nvPr/>
          </p:nvSpPr>
          <p:spPr>
            <a:xfrm>
              <a:off x="5173891" y="1722123"/>
              <a:ext cx="701781" cy="26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사용자</a:t>
              </a: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A133C48-CF26-42A6-BCC4-0056E0A7FD50}"/>
              </a:ext>
            </a:extLst>
          </p:cNvPr>
          <p:cNvCxnSpPr/>
          <p:nvPr/>
        </p:nvCxnSpPr>
        <p:spPr>
          <a:xfrm>
            <a:off x="4513861" y="4091114"/>
            <a:ext cx="37968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64EFE42-3F71-4637-BBBB-B25936C18412}"/>
              </a:ext>
            </a:extLst>
          </p:cNvPr>
          <p:cNvCxnSpPr>
            <a:cxnSpLocks/>
          </p:cNvCxnSpPr>
          <p:nvPr/>
        </p:nvCxnSpPr>
        <p:spPr>
          <a:xfrm>
            <a:off x="2873484" y="2594646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E7702F-1F2C-AB40-98DD-F380899E3377}"/>
              </a:ext>
            </a:extLst>
          </p:cNvPr>
          <p:cNvCxnSpPr>
            <a:cxnSpLocks/>
          </p:cNvCxnSpPr>
          <p:nvPr/>
        </p:nvCxnSpPr>
        <p:spPr>
          <a:xfrm>
            <a:off x="8702631" y="2569660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AEBA6F-B104-BA45-9F6E-1D9F066FDBF9}"/>
              </a:ext>
            </a:extLst>
          </p:cNvPr>
          <p:cNvGrpSpPr/>
          <p:nvPr/>
        </p:nvGrpSpPr>
        <p:grpSpPr>
          <a:xfrm>
            <a:off x="10142178" y="1776340"/>
            <a:ext cx="1558767" cy="1692591"/>
            <a:chOff x="10171225" y="2700337"/>
            <a:chExt cx="1558767" cy="169259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27845E-6B99-477A-A395-41F3A4B9E75F}"/>
                </a:ext>
              </a:extLst>
            </p:cNvPr>
            <p:cNvSpPr txBox="1"/>
            <p:nvPr/>
          </p:nvSpPr>
          <p:spPr>
            <a:xfrm>
              <a:off x="10332269" y="4023596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48" name="그래픽 47" descr="클라우드에서 다운로드">
              <a:extLst>
                <a:ext uri="{FF2B5EF4-FFF2-40B4-BE49-F238E27FC236}">
                  <a16:creationId xmlns:a16="http://schemas.microsoft.com/office/drawing/2014/main" id="{D98A21F8-9730-7445-9D09-F99E5B58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F3AC4354-21CA-3449-89D4-919E56243759}"/>
              </a:ext>
            </a:extLst>
          </p:cNvPr>
          <p:cNvCxnSpPr>
            <a:cxnSpLocks/>
            <a:stCxn id="70" idx="2"/>
          </p:cNvCxnSpPr>
          <p:nvPr/>
        </p:nvCxnSpPr>
        <p:spPr>
          <a:xfrm rot="5400000">
            <a:off x="8682843" y="3488719"/>
            <a:ext cx="2226189" cy="2186613"/>
          </a:xfrm>
          <a:prstGeom prst="bentConnector3">
            <a:avLst>
              <a:gd name="adj1" fmla="val 999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AC197DA4-99C6-B34E-B05D-DA7B9DBB7B49}"/>
              </a:ext>
            </a:extLst>
          </p:cNvPr>
          <p:cNvCxnSpPr>
            <a:cxnSpLocks/>
            <a:endCxn id="60" idx="2"/>
          </p:cNvCxnSpPr>
          <p:nvPr/>
        </p:nvCxnSpPr>
        <p:spPr>
          <a:xfrm rot="16200000" flipV="1">
            <a:off x="1633726" y="3516329"/>
            <a:ext cx="2478360" cy="2014232"/>
          </a:xfrm>
          <a:prstGeom prst="bentConnector3">
            <a:avLst>
              <a:gd name="adj1" fmla="val -8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C4FF570-0577-B849-AB64-D55DE404CB3E}"/>
              </a:ext>
            </a:extLst>
          </p:cNvPr>
          <p:cNvSpPr txBox="1"/>
          <p:nvPr/>
        </p:nvSpPr>
        <p:spPr>
          <a:xfrm>
            <a:off x="2748421" y="2287637"/>
            <a:ext cx="15100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①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악보</a:t>
            </a:r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입력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5C67C-CAAD-6F4F-8E51-AEB913628226}"/>
              </a:ext>
            </a:extLst>
          </p:cNvPr>
          <p:cNvGrpSpPr/>
          <p:nvPr/>
        </p:nvGrpSpPr>
        <p:grpSpPr>
          <a:xfrm>
            <a:off x="5736940" y="2668558"/>
            <a:ext cx="1188610" cy="518279"/>
            <a:chOff x="5744359" y="2644291"/>
            <a:chExt cx="1188610" cy="5182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B20AB06-64DA-B54B-A096-AF48B2AFBBCC}"/>
                </a:ext>
              </a:extLst>
            </p:cNvPr>
            <p:cNvCxnSpPr>
              <a:cxnSpLocks/>
            </p:cNvCxnSpPr>
            <p:nvPr/>
          </p:nvCxnSpPr>
          <p:spPr>
            <a:xfrm>
              <a:off x="5969245" y="3162570"/>
              <a:ext cx="871513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C9E4C0-0EC4-F14C-B5DA-73BFDB3B59C9}"/>
                </a:ext>
              </a:extLst>
            </p:cNvPr>
            <p:cNvSpPr txBox="1"/>
            <p:nvPr/>
          </p:nvSpPr>
          <p:spPr>
            <a:xfrm>
              <a:off x="5744359" y="2644291"/>
              <a:ext cx="1188610" cy="4924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endParaRPr lang="en-US" alt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endParaRPr>
            </a:p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이미지 변환</a:t>
              </a:r>
              <a:endPara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D4949F0-C2B4-9149-AFC7-9791C33AFADB}"/>
              </a:ext>
            </a:extLst>
          </p:cNvPr>
          <p:cNvSpPr txBox="1"/>
          <p:nvPr/>
        </p:nvSpPr>
        <p:spPr>
          <a:xfrm>
            <a:off x="2419108" y="2657401"/>
            <a:ext cx="20142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② 원하는 변환 코드</a:t>
            </a:r>
            <a:r>
              <a:rPr lang="en-US" altLang="ko-KR" sz="1300" b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</a:p>
          <a:p>
            <a:pPr algn="ctr"/>
            <a:r>
              <a:rPr lang="ko-KR" altLang="en-US" sz="1300" b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입력한 악보의 박자 입력</a:t>
            </a:r>
            <a:endParaRPr lang="ko-KR" sz="1300" b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428D85-1850-9740-BD26-07297E95F944}"/>
              </a:ext>
            </a:extLst>
          </p:cNvPr>
          <p:cNvSpPr txBox="1"/>
          <p:nvPr/>
        </p:nvSpPr>
        <p:spPr>
          <a:xfrm>
            <a:off x="8415673" y="2258361"/>
            <a:ext cx="18052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④ 입력 데이터 서버 전송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D508D1-654A-F443-AD44-C2FCCE44C848}"/>
              </a:ext>
            </a:extLst>
          </p:cNvPr>
          <p:cNvSpPr txBox="1"/>
          <p:nvPr/>
        </p:nvSpPr>
        <p:spPr>
          <a:xfrm>
            <a:off x="8996509" y="5184249"/>
            <a:ext cx="180524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⑤ 서버 전송 된 데이터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생성</a:t>
            </a:r>
            <a:endParaRPr lang="ko-KR" sz="1300" b="1">
              <a:solidFill>
                <a:srgbClr val="8497B0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D4B914-9782-B84D-9F8F-A4E93599925E}"/>
              </a:ext>
            </a:extLst>
          </p:cNvPr>
          <p:cNvSpPr txBox="1"/>
          <p:nvPr/>
        </p:nvSpPr>
        <p:spPr>
          <a:xfrm>
            <a:off x="1957252" y="5470237"/>
            <a:ext cx="198989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⑦ 생성 된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파일 제공</a:t>
            </a:r>
            <a:endParaRPr lang="ko-KR" altLang="en-US" sz="1300" b="1">
              <a:solidFill>
                <a:srgbClr val="8497B0"/>
              </a:solidFill>
              <a:latin typeface="NEXON Lv2 Gothic" pitchFamily="2" charset="-127"/>
              <a:ea typeface="NEXON Lv2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2F0358-2CF0-1048-90AE-F7663E1F669E}"/>
              </a:ext>
            </a:extLst>
          </p:cNvPr>
          <p:cNvGrpSpPr/>
          <p:nvPr/>
        </p:nvGrpSpPr>
        <p:grpSpPr>
          <a:xfrm>
            <a:off x="5459516" y="4449667"/>
            <a:ext cx="1805249" cy="1408078"/>
            <a:chOff x="5472434" y="4243315"/>
            <a:chExt cx="1805249" cy="1408078"/>
          </a:xfrm>
        </p:grpSpPr>
        <p:pic>
          <p:nvPicPr>
            <p:cNvPr id="54" name="그래픽 53" descr="음악 표시법">
              <a:extLst>
                <a:ext uri="{FF2B5EF4-FFF2-40B4-BE49-F238E27FC236}">
                  <a16:creationId xmlns:a16="http://schemas.microsoft.com/office/drawing/2014/main" id="{365819F8-AC4D-4916-8578-47C469A51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0679" y="4243315"/>
              <a:ext cx="1289976" cy="136179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E6CEE58-41D7-EF4A-A59A-AAF183201D8B}"/>
                </a:ext>
              </a:extLst>
            </p:cNvPr>
            <p:cNvSpPr txBox="1"/>
            <p:nvPr/>
          </p:nvSpPr>
          <p:spPr>
            <a:xfrm>
              <a:off x="5472434" y="5359005"/>
              <a:ext cx="1805249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en-US" altLang="ko-KR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 </a:t>
              </a:r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생성 확인</a:t>
              </a:r>
              <a:endParaRPr 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00B0B-7EC7-B44D-B9EF-63B1E3B0FD62}"/>
              </a:ext>
            </a:extLst>
          </p:cNvPr>
          <p:cNvGrpSpPr/>
          <p:nvPr/>
        </p:nvGrpSpPr>
        <p:grpSpPr>
          <a:xfrm>
            <a:off x="4762924" y="2157730"/>
            <a:ext cx="1121488" cy="1489329"/>
            <a:chOff x="4762036" y="1951606"/>
            <a:chExt cx="1121488" cy="148932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0452C70-E167-48AE-A85D-A51F66C912E8}"/>
                </a:ext>
              </a:extLst>
            </p:cNvPr>
            <p:cNvGrpSpPr/>
            <p:nvPr/>
          </p:nvGrpSpPr>
          <p:grpSpPr>
            <a:xfrm>
              <a:off x="4762036" y="1951606"/>
              <a:ext cx="1097833" cy="1298885"/>
              <a:chOff x="5425380" y="2262462"/>
              <a:chExt cx="1097833" cy="1298885"/>
            </a:xfrm>
          </p:grpSpPr>
          <p:pic>
            <p:nvPicPr>
              <p:cNvPr id="20" name="그래픽 19" descr="고음 음자리표">
                <a:extLst>
                  <a:ext uri="{FF2B5EF4-FFF2-40B4-BE49-F238E27FC236}">
                    <a16:creationId xmlns:a16="http://schemas.microsoft.com/office/drawing/2014/main" id="{33387974-5D1C-4DFE-B0C4-B9F9B985A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425380" y="2262462"/>
                <a:ext cx="1097833" cy="1055948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12DC7A-CBE7-4E1E-9F3E-CE2F6B61C00A}"/>
                  </a:ext>
                </a:extLst>
              </p:cNvPr>
              <p:cNvSpPr txBox="1"/>
              <p:nvPr/>
            </p:nvSpPr>
            <p:spPr>
              <a:xfrm>
                <a:off x="5519406" y="3238182"/>
                <a:ext cx="9872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파일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BC8882-E372-4DE4-9E88-C936EC25CB5C}"/>
                </a:ext>
              </a:extLst>
            </p:cNvPr>
            <p:cNvSpPr txBox="1"/>
            <p:nvPr/>
          </p:nvSpPr>
          <p:spPr>
            <a:xfrm>
              <a:off x="4859409" y="3148547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.pdf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 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CA4F7C8-A2AD-4C47-8FF5-DA5B90722854}"/>
              </a:ext>
            </a:extLst>
          </p:cNvPr>
          <p:cNvSpPr txBox="1"/>
          <p:nvPr/>
        </p:nvSpPr>
        <p:spPr>
          <a:xfrm>
            <a:off x="3075384" y="2077217"/>
            <a:ext cx="102411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.pdf</a:t>
            </a:r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390FBD-0702-9640-B7F0-7CBC43C036CB}"/>
              </a:ext>
            </a:extLst>
          </p:cNvPr>
          <p:cNvGrpSpPr/>
          <p:nvPr/>
        </p:nvGrpSpPr>
        <p:grpSpPr>
          <a:xfrm>
            <a:off x="7013491" y="2348180"/>
            <a:ext cx="1107520" cy="1256764"/>
            <a:chOff x="7011487" y="2153677"/>
            <a:chExt cx="1107520" cy="125676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2C5DAA-4294-45DA-9914-421D1C27332D}"/>
                </a:ext>
              </a:extLst>
            </p:cNvPr>
            <p:cNvGrpSpPr/>
            <p:nvPr/>
          </p:nvGrpSpPr>
          <p:grpSpPr>
            <a:xfrm>
              <a:off x="7011487" y="2153677"/>
              <a:ext cx="1074333" cy="1085699"/>
              <a:chOff x="3894180" y="5509431"/>
              <a:chExt cx="1463122" cy="1118479"/>
            </a:xfrm>
          </p:grpSpPr>
          <p:pic>
            <p:nvPicPr>
              <p:cNvPr id="44" name="그래픽 43" descr="이미지">
                <a:extLst>
                  <a:ext uri="{FF2B5EF4-FFF2-40B4-BE49-F238E27FC236}">
                    <a16:creationId xmlns:a16="http://schemas.microsoft.com/office/drawing/2014/main" id="{5FDB9416-C008-46A9-B388-B3D7A97BC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82318" y="5509431"/>
                <a:ext cx="914401" cy="83897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6C91E3-DEC5-4CC7-B134-E3EEED72C774}"/>
                  </a:ext>
                </a:extLst>
              </p:cNvPr>
              <p:cNvSpPr txBox="1"/>
              <p:nvPr/>
            </p:nvSpPr>
            <p:spPr>
              <a:xfrm>
                <a:off x="3894180" y="6294988"/>
                <a:ext cx="1463122" cy="332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이미지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C0D61B-3C2D-44DD-B331-A002A201C1E2}"/>
                </a:ext>
              </a:extLst>
            </p:cNvPr>
            <p:cNvSpPr txBox="1"/>
            <p:nvPr/>
          </p:nvSpPr>
          <p:spPr>
            <a:xfrm>
              <a:off x="7094892" y="3118053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.png 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0E380B2-B7CB-4841-B18A-EC027EF5A901}"/>
              </a:ext>
            </a:extLst>
          </p:cNvPr>
          <p:cNvSpPr txBox="1"/>
          <p:nvPr/>
        </p:nvSpPr>
        <p:spPr>
          <a:xfrm>
            <a:off x="8262313" y="2579701"/>
            <a:ext cx="2186613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.png </a:t>
            </a:r>
            <a:r>
              <a:rPr lang="ko-KR" altLang="en-US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300" b="1" i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ko-KR" altLang="en-US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사용자가 입력한 변환 코드</a:t>
            </a:r>
            <a:endParaRPr lang="en-US" altLang="ko-KR" sz="1300" b="1" i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ko-KR" altLang="en-US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악보의 박자</a:t>
            </a:r>
            <a:endParaRPr lang="ko-KR" sz="1300" b="1" i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D88DD8FA-B796-ED49-8F60-970EE466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7" name="타원 56">
            <a:extLst>
              <a:ext uri="{FF2B5EF4-FFF2-40B4-BE49-F238E27FC236}">
                <a16:creationId xmlns:a16="http://schemas.microsoft.com/office/drawing/2014/main" id="{1AF9A47E-B848-5143-BC85-E330F21D02F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404DF0-FF26-2C44-8985-615A76DD104D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4361FEF-4D44-6B47-AB4F-ADEBBBA6F26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759D993-B7BC-6548-B297-7633BDBA02D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9B489D4-8D14-7C40-BCC7-E0C4B9C6EE4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58E3DA-A88A-1E48-B725-B0A63B722DA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433D512-EE48-6A4B-85F3-F48848EF1B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4DED16-C9EB-7648-8E4B-47725B4A346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21FBA7A-9058-1D4A-A9B0-4BAE91C3A179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9511479-E6EC-804C-89C1-C35943E0C87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66D2DB3-DDEB-0A42-AB65-9BFAB7B04DA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수행 시나리오(2/3)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사용자 악보 파일 입력</a:t>
            </a:r>
            <a:endParaRPr lang="ko-KR" sz="2500" b="1" kern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80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776741-12DC-442A-AB57-85C2D46D38F7}"/>
              </a:ext>
            </a:extLst>
          </p:cNvPr>
          <p:cNvSpPr/>
          <p:nvPr/>
        </p:nvSpPr>
        <p:spPr>
          <a:xfrm>
            <a:off x="4331914" y="2104394"/>
            <a:ext cx="7541496" cy="3622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태블릿">
            <a:extLst>
              <a:ext uri="{FF2B5EF4-FFF2-40B4-BE49-F238E27FC236}">
                <a16:creationId xmlns:a16="http://schemas.microsoft.com/office/drawing/2014/main" id="{05828011-3769-43F7-BA3C-037B8D11D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963" y="3290131"/>
            <a:ext cx="1273833" cy="1273833"/>
          </a:xfrm>
          <a:prstGeom prst="rect">
            <a:avLst/>
          </a:prstGeom>
        </p:spPr>
      </p:pic>
      <p:pic>
        <p:nvPicPr>
          <p:cNvPr id="21" name="그래픽 20" descr="음표">
            <a:extLst>
              <a:ext uri="{FF2B5EF4-FFF2-40B4-BE49-F238E27FC236}">
                <a16:creationId xmlns:a16="http://schemas.microsoft.com/office/drawing/2014/main" id="{87D26685-536A-41FC-9435-FF6B74B90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7942" y="3358320"/>
            <a:ext cx="1109999" cy="1185442"/>
          </a:xfrm>
          <a:prstGeom prst="rect">
            <a:avLst/>
          </a:prstGeom>
        </p:spPr>
      </p:pic>
      <p:pic>
        <p:nvPicPr>
          <p:cNvPr id="47" name="그래픽 46" descr="클라우드에서 다운로드">
            <a:extLst>
              <a:ext uri="{FF2B5EF4-FFF2-40B4-BE49-F238E27FC236}">
                <a16:creationId xmlns:a16="http://schemas.microsoft.com/office/drawing/2014/main" id="{B61F5EB6-D5E8-4A50-A344-F183C019A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876" y="3368147"/>
            <a:ext cx="1117803" cy="1117803"/>
          </a:xfrm>
          <a:prstGeom prst="rect">
            <a:avLst/>
          </a:prstGeom>
        </p:spPr>
      </p:pic>
      <p:pic>
        <p:nvPicPr>
          <p:cNvPr id="48" name="그래픽 47" descr="음악 표시법">
            <a:extLst>
              <a:ext uri="{FF2B5EF4-FFF2-40B4-BE49-F238E27FC236}">
                <a16:creationId xmlns:a16="http://schemas.microsoft.com/office/drawing/2014/main" id="{C8623B2C-5CA0-42CD-B502-26422D3D3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6968" y="3066422"/>
            <a:ext cx="1518648" cy="16983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16467C8-3D7E-DA46-A797-00FC88814875}"/>
              </a:ext>
            </a:extLst>
          </p:cNvPr>
          <p:cNvGrpSpPr/>
          <p:nvPr/>
        </p:nvGrpSpPr>
        <p:grpSpPr>
          <a:xfrm>
            <a:off x="2247192" y="3425142"/>
            <a:ext cx="1879049" cy="369332"/>
            <a:chOff x="2199727" y="3473113"/>
            <a:chExt cx="1879049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F2F6E1-2FA0-47AA-8C44-89F0162047DD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F0F4763-E585-424F-A45E-E882F8B7E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B47A29-FABB-3A4D-B62B-E41616C68F43}"/>
              </a:ext>
            </a:extLst>
          </p:cNvPr>
          <p:cNvGrpSpPr/>
          <p:nvPr/>
        </p:nvGrpSpPr>
        <p:grpSpPr>
          <a:xfrm>
            <a:off x="8118035" y="4192945"/>
            <a:ext cx="2618118" cy="708384"/>
            <a:chOff x="8319504" y="4085735"/>
            <a:chExt cx="2618118" cy="70838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CD591C-30F7-471E-A725-70FAB4125FD6}"/>
                </a:ext>
              </a:extLst>
            </p:cNvPr>
            <p:cNvSpPr txBox="1"/>
            <p:nvPr/>
          </p:nvSpPr>
          <p:spPr>
            <a:xfrm>
              <a:off x="8319504" y="4147788"/>
              <a:ext cx="26181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사용자가 원하는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 </a:t>
              </a:r>
            </a:p>
            <a:p>
              <a:pPr algn="ctr"/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코드로 </a:t>
              </a:r>
              <a:r>
                <a:rPr lang="en-US" alt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데이터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5945B9C-EFC7-43CE-A666-7B64023F7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3918" y="4085735"/>
              <a:ext cx="180716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74DF3E-F69F-1340-8B53-0E266C922DEA}"/>
              </a:ext>
            </a:extLst>
          </p:cNvPr>
          <p:cNvGrpSpPr/>
          <p:nvPr/>
        </p:nvGrpSpPr>
        <p:grpSpPr>
          <a:xfrm>
            <a:off x="5516632" y="3176670"/>
            <a:ext cx="2024332" cy="646331"/>
            <a:chOff x="5606544" y="3180995"/>
            <a:chExt cx="2024332" cy="64633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FFB021-074F-4B01-AF46-52EDF0F414C9}"/>
                </a:ext>
              </a:extLst>
            </p:cNvPr>
            <p:cNvSpPr txBox="1"/>
            <p:nvPr/>
          </p:nvSpPr>
          <p:spPr>
            <a:xfrm>
              <a:off x="5606544" y="3180995"/>
              <a:ext cx="202433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이미지에서 </a:t>
              </a:r>
            </a:p>
            <a:p>
              <a:pPr algn="ctr"/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음표 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데이터 추출</a:t>
              </a:r>
              <a:endParaRPr lang="ko-KR" altLang="en-US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D25DCBD7-F35E-4E06-AE70-C3D8DA204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EF6C09-7D0A-9A46-B2D2-B5D1CD9EEA47}"/>
              </a:ext>
            </a:extLst>
          </p:cNvPr>
          <p:cNvGrpSpPr/>
          <p:nvPr/>
        </p:nvGrpSpPr>
        <p:grpSpPr>
          <a:xfrm>
            <a:off x="8469563" y="3189180"/>
            <a:ext cx="1820048" cy="650485"/>
            <a:chOff x="8683918" y="3162915"/>
            <a:chExt cx="1820048" cy="6504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C89E5-98BA-4523-9877-3F7EC30A4AA1}"/>
                </a:ext>
              </a:extLst>
            </p:cNvPr>
            <p:cNvSpPr txBox="1"/>
            <p:nvPr/>
          </p:nvSpPr>
          <p:spPr>
            <a:xfrm>
              <a:off x="8737129" y="3162915"/>
              <a:ext cx="16456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</a:rPr>
                <a:t>③ 음표를 MIDI 데이터로 변환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54F6523A-E9C2-4ADD-A717-027DFC4AA5C4}"/>
                </a:ext>
              </a:extLst>
            </p:cNvPr>
            <p:cNvCxnSpPr>
              <a:cxnSpLocks/>
            </p:cNvCxnSpPr>
            <p:nvPr/>
          </p:nvCxnSpPr>
          <p:spPr>
            <a:xfrm>
              <a:off x="8683918" y="3813400"/>
              <a:ext cx="1820048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C5D0F5-8158-9A49-AD9F-91E8C01122BB}"/>
              </a:ext>
            </a:extLst>
          </p:cNvPr>
          <p:cNvGrpSpPr/>
          <p:nvPr/>
        </p:nvGrpSpPr>
        <p:grpSpPr>
          <a:xfrm>
            <a:off x="5585179" y="4192945"/>
            <a:ext cx="1907802" cy="713946"/>
            <a:chOff x="5693427" y="4013847"/>
            <a:chExt cx="1907802" cy="71394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1DE12B-E72B-4882-81D1-C36E662569D5}"/>
                </a:ext>
              </a:extLst>
            </p:cNvPr>
            <p:cNvSpPr txBox="1"/>
            <p:nvPr/>
          </p:nvSpPr>
          <p:spPr>
            <a:xfrm>
              <a:off x="5822746" y="4081462"/>
              <a:ext cx="16772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⑤ MIDI 파일을 음표로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27F62BBD-D49D-444A-A87D-2AA602E2E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3427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396D3A-4618-A242-B376-2173AFDC39B0}"/>
              </a:ext>
            </a:extLst>
          </p:cNvPr>
          <p:cNvGrpSpPr/>
          <p:nvPr/>
        </p:nvGrpSpPr>
        <p:grpSpPr>
          <a:xfrm>
            <a:off x="2186620" y="4128157"/>
            <a:ext cx="1979880" cy="452639"/>
            <a:chOff x="2155396" y="4013847"/>
            <a:chExt cx="1979880" cy="45263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69DC12-134A-4FA0-AC65-F59A0EED175F}"/>
                </a:ext>
              </a:extLst>
            </p:cNvPr>
            <p:cNvSpPr txBox="1"/>
            <p:nvPr/>
          </p:nvSpPr>
          <p:spPr>
            <a:xfrm>
              <a:off x="2155396" y="409715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F57DEC1-C3C0-4B94-8A3C-1BC98257A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9AEA96-FC07-2A40-A476-A79CAE1316D5}"/>
              </a:ext>
            </a:extLst>
          </p:cNvPr>
          <p:cNvSpPr txBox="1"/>
          <p:nvPr/>
        </p:nvSpPr>
        <p:spPr>
          <a:xfrm>
            <a:off x="7581548" y="1890272"/>
            <a:ext cx="10527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EXON Lv2 Gothic" pitchFamily="2" charset="-127"/>
                <a:ea typeface="NEXON Lv2 Gothic" pitchFamily="2" charset="-127"/>
              </a:rPr>
              <a:t>SERVER</a:t>
            </a:r>
            <a:endParaRPr kumimoji="1"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8395B6-058D-4F53-AEA9-9B6D6AABE56C}"/>
              </a:ext>
            </a:extLst>
          </p:cNvPr>
          <p:cNvSpPr txBox="1"/>
          <p:nvPr/>
        </p:nvSpPr>
        <p:spPr>
          <a:xfrm>
            <a:off x="2667078" y="3150042"/>
            <a:ext cx="1273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</a:t>
            </a:r>
            <a:r>
              <a:rPr lang="ko-KR" altLang="en-US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CEEAA-5BDC-4E19-B0C2-97B0EF89F88E}"/>
              </a:ext>
            </a:extLst>
          </p:cNvPr>
          <p:cNvSpPr txBox="1"/>
          <p:nvPr/>
        </p:nvSpPr>
        <p:spPr>
          <a:xfrm>
            <a:off x="7526470" y="3159724"/>
            <a:ext cx="1019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latin typeface="NEXON Lv2 Gothic" pitchFamily="2" charset="-127"/>
                <a:ea typeface="NEXON Lv2 Gothic" pitchFamily="2" charset="-127"/>
                <a:cs typeface="+mn-lt"/>
              </a:rPr>
              <a:t>.txt</a:t>
            </a:r>
            <a:r>
              <a:rPr lang="ko-KR" altLang="en-US" b="1" i="1"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7FAA338-0D7F-F440-A78D-E0B34A79B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B3AAF77D-F706-3D4E-A273-4EF676AC8E64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3C4E48-36C8-8D40-BBBA-E0C91A13E27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3D318C4-FFB2-AA44-A415-D0E341FE4E8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B997027-785F-BC43-B791-E3CF18FE6A9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275C139-A2CD-F843-B6C3-FF41C202758C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257B635-2B7E-5945-8565-83ECCAF9E760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933FFA-D9B7-CC43-9CDE-02F03F9ADCA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142CE4-594B-3F41-BBCF-E1711917BE49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4296525-EEFC-FA4B-8B57-76A5FA07B8C1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205562D-BD8F-0340-B631-E2F2B8F34B0F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6B54760-D57B-8A4B-A4F1-BDE8191B2438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시나리오(3/3) - 악보 입력에 따른 코드 변환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1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50072-E60B-4DE1-A1A8-F30BEEE7E5DD}"/>
              </a:ext>
            </a:extLst>
          </p:cNvPr>
          <p:cNvGrpSpPr/>
          <p:nvPr/>
        </p:nvGrpSpPr>
        <p:grpSpPr>
          <a:xfrm>
            <a:off x="5156850" y="1804119"/>
            <a:ext cx="3020993" cy="3258418"/>
            <a:chOff x="4869067" y="1413064"/>
            <a:chExt cx="3020993" cy="3258418"/>
          </a:xfrm>
        </p:grpSpPr>
        <p:sp>
          <p:nvSpPr>
            <p:cNvPr id="29" name="모서리가 둥근 직사각형 7">
              <a:extLst>
                <a:ext uri="{FF2B5EF4-FFF2-40B4-BE49-F238E27FC236}">
                  <a16:creationId xmlns:a16="http://schemas.microsoft.com/office/drawing/2014/main" id="{76126025-6568-4863-AB66-0DA86A8092D5}"/>
                </a:ext>
              </a:extLst>
            </p:cNvPr>
            <p:cNvSpPr/>
            <p:nvPr/>
          </p:nvSpPr>
          <p:spPr>
            <a:xfrm>
              <a:off x="4869067" y="1824252"/>
              <a:ext cx="3020993" cy="28472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A01E4C-DCA4-47EB-81DB-11CAECE2D514}"/>
                </a:ext>
              </a:extLst>
            </p:cNvPr>
            <p:cNvSpPr txBox="1"/>
            <p:nvPr/>
          </p:nvSpPr>
          <p:spPr>
            <a:xfrm>
              <a:off x="5504965" y="1413064"/>
              <a:ext cx="1749197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SERVER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인식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코드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파일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4FC71-5F62-4119-ACFE-4A9EE93FD114}"/>
              </a:ext>
            </a:extLst>
          </p:cNvPr>
          <p:cNvGrpSpPr/>
          <p:nvPr/>
        </p:nvGrpSpPr>
        <p:grpSpPr>
          <a:xfrm>
            <a:off x="8810379" y="1897646"/>
            <a:ext cx="3280348" cy="3631763"/>
            <a:chOff x="8636832" y="1515081"/>
            <a:chExt cx="3280348" cy="3631763"/>
          </a:xfrm>
        </p:grpSpPr>
        <p:pic>
          <p:nvPicPr>
            <p:cNvPr id="32" name="그래픽 31" descr="데이터베이스">
              <a:extLst>
                <a:ext uri="{FF2B5EF4-FFF2-40B4-BE49-F238E27FC236}">
                  <a16:creationId xmlns:a16="http://schemas.microsoft.com/office/drawing/2014/main" id="{C49BE928-5E64-417A-B2D1-E8F6402E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6832" y="1607693"/>
              <a:ext cx="3280348" cy="32803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48062B-0758-4539-A86D-2B3EE7B3B6DA}"/>
                </a:ext>
              </a:extLst>
            </p:cNvPr>
            <p:cNvSpPr txBox="1"/>
            <p:nvPr/>
          </p:nvSpPr>
          <p:spPr>
            <a:xfrm>
              <a:off x="9547479" y="1515081"/>
              <a:ext cx="1459053" cy="363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DB</a:t>
              </a: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사용자 정보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C3D8B-7D53-4F03-873A-560B1E577443}"/>
              </a:ext>
            </a:extLst>
          </p:cNvPr>
          <p:cNvGrpSpPr/>
          <p:nvPr/>
        </p:nvGrpSpPr>
        <p:grpSpPr>
          <a:xfrm>
            <a:off x="2018950" y="1222414"/>
            <a:ext cx="881973" cy="1080000"/>
            <a:chOff x="1993392" y="852251"/>
            <a:chExt cx="881973" cy="1080000"/>
          </a:xfrm>
        </p:grpSpPr>
        <p:sp>
          <p:nvSpPr>
            <p:cNvPr id="35" name="아래쪽 화살표[D] 16">
              <a:extLst>
                <a:ext uri="{FF2B5EF4-FFF2-40B4-BE49-F238E27FC236}">
                  <a16:creationId xmlns:a16="http://schemas.microsoft.com/office/drawing/2014/main" id="{DCC0BF38-E44A-41E7-B6C5-45080D333C0D}"/>
                </a:ext>
              </a:extLst>
            </p:cNvPr>
            <p:cNvSpPr/>
            <p:nvPr/>
          </p:nvSpPr>
          <p:spPr>
            <a:xfrm>
              <a:off x="2154436" y="852251"/>
              <a:ext cx="475488" cy="1080000"/>
            </a:xfrm>
            <a:prstGeom prst="downArrow">
              <a:avLst/>
            </a:prstGeom>
            <a:solidFill>
              <a:srgbClr val="FB3A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549B4A-3070-438E-834B-A89EC04DE9FC}"/>
                </a:ext>
              </a:extLst>
            </p:cNvPr>
            <p:cNvSpPr txBox="1"/>
            <p:nvPr/>
          </p:nvSpPr>
          <p:spPr>
            <a:xfrm>
              <a:off x="1993392" y="102412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INPUT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FAF9B2-4B24-4F81-B5AA-C2E2C69DF5FD}"/>
              </a:ext>
            </a:extLst>
          </p:cNvPr>
          <p:cNvGrpSpPr/>
          <p:nvPr/>
        </p:nvGrpSpPr>
        <p:grpSpPr>
          <a:xfrm>
            <a:off x="1886468" y="4976812"/>
            <a:ext cx="1120820" cy="1080000"/>
            <a:chOff x="1865376" y="4527923"/>
            <a:chExt cx="1120820" cy="1080000"/>
          </a:xfrm>
          <a:solidFill>
            <a:srgbClr val="8497AF">
              <a:alpha val="50000"/>
            </a:srgbClr>
          </a:solidFill>
        </p:grpSpPr>
        <p:sp>
          <p:nvSpPr>
            <p:cNvPr id="38" name="아래쪽 화살표[D] 17">
              <a:extLst>
                <a:ext uri="{FF2B5EF4-FFF2-40B4-BE49-F238E27FC236}">
                  <a16:creationId xmlns:a16="http://schemas.microsoft.com/office/drawing/2014/main" id="{A1AB3FB8-29A1-495C-A4EB-4CA29BDBBEDB}"/>
                </a:ext>
              </a:extLst>
            </p:cNvPr>
            <p:cNvSpPr/>
            <p:nvPr/>
          </p:nvSpPr>
          <p:spPr>
            <a:xfrm>
              <a:off x="2154436" y="4527923"/>
              <a:ext cx="475488" cy="108000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33487-77A8-42DC-B0FD-293E4E735049}"/>
                </a:ext>
              </a:extLst>
            </p:cNvPr>
            <p:cNvSpPr txBox="1"/>
            <p:nvPr/>
          </p:nvSpPr>
          <p:spPr>
            <a:xfrm>
              <a:off x="1865376" y="496217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OUTPUT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40" name="오른쪽 화살표[R] 20">
            <a:extLst>
              <a:ext uri="{FF2B5EF4-FFF2-40B4-BE49-F238E27FC236}">
                <a16:creationId xmlns:a16="http://schemas.microsoft.com/office/drawing/2014/main" id="{9D013830-9636-4A3E-BCB8-B5F2524EAB50}"/>
              </a:ext>
            </a:extLst>
          </p:cNvPr>
          <p:cNvSpPr/>
          <p:nvPr/>
        </p:nvSpPr>
        <p:spPr>
          <a:xfrm>
            <a:off x="4176843" y="3039317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1" name="오른쪽 화살표[R] 21">
            <a:extLst>
              <a:ext uri="{FF2B5EF4-FFF2-40B4-BE49-F238E27FC236}">
                <a16:creationId xmlns:a16="http://schemas.microsoft.com/office/drawing/2014/main" id="{9353E1DF-AC26-4D56-B9D0-ADED7B27D868}"/>
              </a:ext>
            </a:extLst>
          </p:cNvPr>
          <p:cNvSpPr/>
          <p:nvPr/>
        </p:nvSpPr>
        <p:spPr>
          <a:xfrm>
            <a:off x="8462906" y="3034429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2" name="오른쪽 화살표[R] 25">
            <a:extLst>
              <a:ext uri="{FF2B5EF4-FFF2-40B4-BE49-F238E27FC236}">
                <a16:creationId xmlns:a16="http://schemas.microsoft.com/office/drawing/2014/main" id="{6184DFD2-E181-4714-BE16-85A0C6A37590}"/>
              </a:ext>
            </a:extLst>
          </p:cNvPr>
          <p:cNvSpPr/>
          <p:nvPr/>
        </p:nvSpPr>
        <p:spPr>
          <a:xfrm>
            <a:off x="4176418" y="408227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3" name="오른쪽 화살표[R] 26">
            <a:extLst>
              <a:ext uri="{FF2B5EF4-FFF2-40B4-BE49-F238E27FC236}">
                <a16:creationId xmlns:a16="http://schemas.microsoft.com/office/drawing/2014/main" id="{DBD44572-4489-459C-8E54-F1E7D5475D59}"/>
              </a:ext>
            </a:extLst>
          </p:cNvPr>
          <p:cNvSpPr/>
          <p:nvPr/>
        </p:nvSpPr>
        <p:spPr>
          <a:xfrm>
            <a:off x="8462906" y="407860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4" name="아래쪽 화살표[D] 29">
            <a:extLst>
              <a:ext uri="{FF2B5EF4-FFF2-40B4-BE49-F238E27FC236}">
                <a16:creationId xmlns:a16="http://schemas.microsoft.com/office/drawing/2014/main" id="{5099AE70-ED15-4BE7-84AF-62F578EF9AC2}"/>
              </a:ext>
            </a:extLst>
          </p:cNvPr>
          <p:cNvSpPr/>
          <p:nvPr/>
        </p:nvSpPr>
        <p:spPr>
          <a:xfrm>
            <a:off x="2328711" y="3760763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5" name="아래쪽 화살표[D] 30">
            <a:extLst>
              <a:ext uri="{FF2B5EF4-FFF2-40B4-BE49-F238E27FC236}">
                <a16:creationId xmlns:a16="http://schemas.microsoft.com/office/drawing/2014/main" id="{83D6E812-783B-45F3-9D7F-07359F09B865}"/>
              </a:ext>
            </a:extLst>
          </p:cNvPr>
          <p:cNvSpPr/>
          <p:nvPr/>
        </p:nvSpPr>
        <p:spPr>
          <a:xfrm>
            <a:off x="6590294" y="3166700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아래쪽 화살표[D] 31">
            <a:extLst>
              <a:ext uri="{FF2B5EF4-FFF2-40B4-BE49-F238E27FC236}">
                <a16:creationId xmlns:a16="http://schemas.microsoft.com/office/drawing/2014/main" id="{48471F4C-2515-4D83-B0F6-F222A57F830C}"/>
              </a:ext>
            </a:extLst>
          </p:cNvPr>
          <p:cNvSpPr/>
          <p:nvPr/>
        </p:nvSpPr>
        <p:spPr>
          <a:xfrm>
            <a:off x="6590293" y="3839626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148DBD-4B9E-4883-99D6-7CCD6EA2BB62}"/>
              </a:ext>
            </a:extLst>
          </p:cNvPr>
          <p:cNvGrpSpPr/>
          <p:nvPr/>
        </p:nvGrpSpPr>
        <p:grpSpPr>
          <a:xfrm>
            <a:off x="844434" y="1962758"/>
            <a:ext cx="3148177" cy="3448309"/>
            <a:chOff x="683424" y="1607693"/>
            <a:chExt cx="3460230" cy="3248708"/>
          </a:xfrm>
        </p:grpSpPr>
        <p:pic>
          <p:nvPicPr>
            <p:cNvPr id="48" name="그래픽 47" descr="태블릿">
              <a:extLst>
                <a:ext uri="{FF2B5EF4-FFF2-40B4-BE49-F238E27FC236}">
                  <a16:creationId xmlns:a16="http://schemas.microsoft.com/office/drawing/2014/main" id="{8947C8CF-20C2-418C-BD79-BB055077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3424" y="1607693"/>
              <a:ext cx="3460230" cy="324870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F44979-F070-4A7C-8DF8-90FF65E51660}"/>
                </a:ext>
              </a:extLst>
            </p:cNvPr>
            <p:cNvSpPr txBox="1"/>
            <p:nvPr/>
          </p:nvSpPr>
          <p:spPr>
            <a:xfrm>
              <a:off x="1418556" y="1944983"/>
              <a:ext cx="1947247" cy="189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APP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입력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출력 모듈 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rgbClr val="93D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구성도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96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D35358-E6D2-40FC-9C1C-2DD900E8D8FC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69414" y="2881126"/>
            <a:ext cx="3002914" cy="52228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70871" y="3403414"/>
            <a:ext cx="0" cy="36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3269008" y="1415504"/>
            <a:ext cx="1863" cy="146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6096000" y="2384103"/>
            <a:ext cx="5917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확장자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입력한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저장하기 위해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통해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scoreID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구분하여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9A0DC4-3299-244D-8F2B-C1506E8DEB03}"/>
              </a:ext>
            </a:extLst>
          </p:cNvPr>
          <p:cNvSpPr txBox="1"/>
          <p:nvPr/>
        </p:nvSpPr>
        <p:spPr>
          <a:xfrm>
            <a:off x="5215791" y="28811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3E268B4-B3F1-6C41-B809-0D16A4C8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13"/>
              </p:ext>
            </p:extLst>
          </p:nvPr>
        </p:nvGraphicFramePr>
        <p:xfrm>
          <a:off x="6096000" y="3541609"/>
          <a:ext cx="525779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31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PDF2PNG(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PDF2PNG(scoreID)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PDF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를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로 변경한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파일을 서버에 저장한다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Image(filename=‘Angel over me.pdf’)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00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766528" y="2566638"/>
            <a:ext cx="3079101" cy="53607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DAB263-24BE-4989-B24D-CC6ECA24F627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297110" y="505283"/>
            <a:ext cx="8969" cy="20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06079" y="3102712"/>
            <a:ext cx="0" cy="268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0079" y="5784653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05530-1443-41C2-A2BC-9F2AA2D1B787}"/>
              </a:ext>
            </a:extLst>
          </p:cNvPr>
          <p:cNvSpPr txBox="1"/>
          <p:nvPr/>
        </p:nvSpPr>
        <p:spPr>
          <a:xfrm>
            <a:off x="5981327" y="2351782"/>
            <a:ext cx="6329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투명 배경으로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파일의 배경을 투명으로 변환하기 위해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통해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변환된 파일의 경로에 접근하여 투명 배경으로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B5BD6-27E1-B44E-B3C1-CA5281251C94}"/>
              </a:ext>
            </a:extLst>
          </p:cNvPr>
          <p:cNvSpPr txBox="1"/>
          <p:nvPr/>
        </p:nvSpPr>
        <p:spPr>
          <a:xfrm>
            <a:off x="5173170" y="267292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D2AF8F87-47F4-3943-8607-09168B31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1829"/>
              </p:ext>
            </p:extLst>
          </p:nvPr>
        </p:nvGraphicFramePr>
        <p:xfrm>
          <a:off x="5981327" y="3519000"/>
          <a:ext cx="434891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084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Transparency(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Transparency(pngID)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배경이 투명색인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 배경을 투명으로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Newdata.append((255,255,255,0))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6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83976" y="2500730"/>
            <a:ext cx="3002914" cy="60198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85433" y="3102712"/>
            <a:ext cx="0" cy="399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46" idx="4"/>
            <a:endCxn id="34" idx="0"/>
          </p:cNvCxnSpPr>
          <p:nvPr/>
        </p:nvCxnSpPr>
        <p:spPr>
          <a:xfrm>
            <a:off x="3285433" y="1737476"/>
            <a:ext cx="0" cy="76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5963391" y="2362770"/>
            <a:ext cx="588635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저장</a:t>
            </a:r>
            <a:endParaRPr 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선택한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저장하여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return</a:t>
            </a:r>
          </a:p>
          <a:p>
            <a:r>
              <a:rPr lang="en-US" altLang="ko-KR" sz="1500" i="1" dirty="0">
                <a:latin typeface="NEXON Lv2 Gothic" pitchFamily="2" charset="-127"/>
                <a:ea typeface="NEXON Lv2 Gothic" pitchFamily="2" charset="-127"/>
              </a:rPr>
              <a:t>ex) Sound = ‘A’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C9BC75C-733F-374F-ABDA-16BA9B4317FB}"/>
              </a:ext>
            </a:extLst>
          </p:cNvPr>
          <p:cNvSpPr/>
          <p:nvPr/>
        </p:nvSpPr>
        <p:spPr>
          <a:xfrm>
            <a:off x="2439433" y="1233476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D13768-C87A-A84E-B74A-523C79F0DEDB}"/>
              </a:ext>
            </a:extLst>
          </p:cNvPr>
          <p:cNvSpPr txBox="1"/>
          <p:nvPr/>
        </p:nvSpPr>
        <p:spPr>
          <a:xfrm>
            <a:off x="5222178" y="262026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51D80-DE9B-C941-95E5-7C07A41E9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71175"/>
              </p:ext>
            </p:extLst>
          </p:nvPr>
        </p:nvGraphicFramePr>
        <p:xfrm>
          <a:off x="5963391" y="3430892"/>
          <a:ext cx="526890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8222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선택한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듣고 싶은 튜닝음의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Sound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809646" y="2404916"/>
            <a:ext cx="3002914" cy="71371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(sound)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311103" y="499533"/>
            <a:ext cx="0" cy="190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11103" y="3118627"/>
            <a:ext cx="0" cy="209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5103" y="5215639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종료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45BF4C-879D-40AE-9F99-F52BF3576C4E}"/>
              </a:ext>
            </a:extLst>
          </p:cNvPr>
          <p:cNvSpPr txBox="1"/>
          <p:nvPr/>
        </p:nvSpPr>
        <p:spPr>
          <a:xfrm>
            <a:off x="5964413" y="1901155"/>
            <a:ext cx="5886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출력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함수에서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에 해당하는 음을 찾아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mp3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파일로 출력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34AB1B-D43D-394A-8A36-2ACF08A60E5E}"/>
              </a:ext>
            </a:extLst>
          </p:cNvPr>
          <p:cNvSpPr txBox="1"/>
          <p:nvPr/>
        </p:nvSpPr>
        <p:spPr>
          <a:xfrm>
            <a:off x="5183219" y="24882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0F6C61F-E051-E24B-A622-95F389524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7482"/>
              </p:ext>
            </p:extLst>
          </p:nvPr>
        </p:nvGraphicFramePr>
        <p:xfrm>
          <a:off x="5964413" y="308685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playSound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조의 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에 맞는 소리를 출력한다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Speaker = 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24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보충 사항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39ECC49-F88D-674D-B54A-1B2D846B2B23}"/>
              </a:ext>
            </a:extLst>
          </p:cNvPr>
          <p:cNvSpPr/>
          <p:nvPr/>
        </p:nvSpPr>
        <p:spPr>
          <a:xfrm>
            <a:off x="341233" y="115343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603689" y="3313539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곱하기 5">
            <a:extLst>
              <a:ext uri="{FF2B5EF4-FFF2-40B4-BE49-F238E27FC236}">
                <a16:creationId xmlns:a16="http://schemas.microsoft.com/office/drawing/2014/main" id="{03846FFC-ED59-A34B-AD3C-A92CD213E1B3}"/>
              </a:ext>
            </a:extLst>
          </p:cNvPr>
          <p:cNvSpPr/>
          <p:nvPr/>
        </p:nvSpPr>
        <p:spPr>
          <a:xfrm>
            <a:off x="1909195" y="1746295"/>
            <a:ext cx="3513438" cy="3725408"/>
          </a:xfrm>
          <a:prstGeom prst="mathMultiply">
            <a:avLst>
              <a:gd name="adj1" fmla="val 12266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도넛[D] 6">
            <a:extLst>
              <a:ext uri="{FF2B5EF4-FFF2-40B4-BE49-F238E27FC236}">
                <a16:creationId xmlns:a16="http://schemas.microsoft.com/office/drawing/2014/main" id="{DA8E8CFA-28A6-A148-83DD-4FAF55924CD4}"/>
              </a:ext>
            </a:extLst>
          </p:cNvPr>
          <p:cNvSpPr/>
          <p:nvPr/>
        </p:nvSpPr>
        <p:spPr>
          <a:xfrm>
            <a:off x="7809469" y="2221061"/>
            <a:ext cx="2730843" cy="2775875"/>
          </a:xfrm>
          <a:prstGeom prst="donut">
            <a:avLst>
              <a:gd name="adj" fmla="val 14137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/>
        </p:nvGraphicFramePr>
        <p:xfrm>
          <a:off x="1729361" y="2082177"/>
          <a:ext cx="3941929" cy="3053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1929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지난 발표 지적 사항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수집 및 라벨링 과정에 대한 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설명 필요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구축에 대한 검토 필요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다양성과 알고리즘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Study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개선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10197"/>
              </p:ext>
            </p:extLst>
          </p:nvPr>
        </p:nvGraphicFramePr>
        <p:xfrm>
          <a:off x="6841450" y="1858947"/>
          <a:ext cx="4655065" cy="3584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065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368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보충 사항</a:t>
                      </a:r>
                      <a:endParaRPr lang="ko-Kore-KR" altLang="en-US" b="1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3183929">
                <a:tc>
                  <a:txBody>
                    <a:bodyPr/>
                    <a:lstStyle/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인식을 위한 템플릿 매칭 데이터와 박자 분류 위한 딥러닝 데이터 수집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(P.41, P.42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설계 환경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(P.37, P38, P39, P40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위한 모델 구성 알고리즘 스터디 통해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위한 데이터 위의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 같이 나눔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sz="10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책 구매하여 스캔 후 토요일 회의 시 공부 내용 정리</a:t>
                      </a:r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5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(1/7)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67551" y="2996624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74605" y="2583251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9008" y="3609000"/>
            <a:ext cx="0" cy="360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0" cy="158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43952" y="30538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165FA37-3109-B141-BE66-0D43A0E9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82030"/>
              </p:ext>
            </p:extLst>
          </p:nvPr>
        </p:nvGraphicFramePr>
        <p:xfrm>
          <a:off x="5974605" y="3518023"/>
          <a:ext cx="455575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496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원하는 악보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읽어 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14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47215" y="1791356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전처리 할 해당 이미지의 </a:t>
            </a:r>
            <a:r>
              <a:rPr lang="en-US" altLang="ko-KR" dirty="0">
                <a:latin typeface="NEXON Lv2 Gothic"/>
                <a:ea typeface="NEXON Lv2 Gothic"/>
              </a:rPr>
              <a:t>ID </a:t>
            </a:r>
            <a:r>
              <a:rPr lang="ko-KR" altLang="en-US" dirty="0">
                <a:latin typeface="NEXON Lv2 Gothic"/>
                <a:ea typeface="NEXON Lv2 Gothic"/>
              </a:rPr>
              <a:t>값을 가져온다.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9008" y="499533"/>
            <a:ext cx="0" cy="671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20596" y="234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7F15F84-4C26-F24C-8B0D-65632FF14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5453"/>
              </p:ext>
            </p:extLst>
          </p:nvPr>
        </p:nvGraphicFramePr>
        <p:xfrm>
          <a:off x="5947215" y="2705027"/>
          <a:ext cx="4469527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654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(void)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사용 중인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처리하려는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969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(3/7)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88812" y="2375569"/>
            <a:ext cx="3376798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1679895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–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4685" y="499533"/>
            <a:ext cx="0" cy="187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15374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7211" y="2987945"/>
            <a:ext cx="0" cy="458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DF5F688-7AB4-884F-9A7C-7971C500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93362"/>
              </p:ext>
            </p:extLst>
          </p:nvPr>
        </p:nvGraphicFramePr>
        <p:xfrm>
          <a:off x="5947215" y="2865807"/>
          <a:ext cx="5223290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8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465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전처리한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흑백 변환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이진화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검출 등을 거쳐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전처리된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47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(4/7)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694920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흑백 변환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27107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83731" y="7845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9C641658-E2CF-F64C-B6C2-E5868545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67053"/>
              </p:ext>
            </p:extLst>
          </p:nvPr>
        </p:nvGraphicFramePr>
        <p:xfrm>
          <a:off x="5947215" y="152591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흑백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입력된 이미지를 흑백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5783B1-BB80-B740-B25B-0A8DF7F6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805973"/>
              </p:ext>
            </p:extLst>
          </p:nvPr>
        </p:nvGraphicFramePr>
        <p:xfrm>
          <a:off x="5947215" y="4486167"/>
          <a:ext cx="4753729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20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이미지를 설정한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임계값에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따라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85594A8-5229-404E-B259-93D4A930416D}"/>
              </a:ext>
            </a:extLst>
          </p:cNvPr>
          <p:cNvSpPr txBox="1"/>
          <p:nvPr/>
        </p:nvSpPr>
        <p:spPr>
          <a:xfrm>
            <a:off x="5947215" y="3678764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- 3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이진화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4B1D5-6EB9-D546-A6A0-6A86072E03E2}"/>
              </a:ext>
            </a:extLst>
          </p:cNvPr>
          <p:cNvSpPr txBox="1"/>
          <p:nvPr/>
        </p:nvSpPr>
        <p:spPr>
          <a:xfrm>
            <a:off x="5077530" y="37782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1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(5/7)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59726" y="1981661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- 4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14581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77530" y="197390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6BFB6B-F4A4-AC4F-A4D2-7C943B43F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34012"/>
              </p:ext>
            </p:extLst>
          </p:nvPr>
        </p:nvGraphicFramePr>
        <p:xfrm>
          <a:off x="5947215" y="2795967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chageEdge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설정 값에 따라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1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(6/7)</a:t>
            </a: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3285" y="2772557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StaffList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checkStaff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2439764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직선 검출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3" y="282804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</p:cNvCxnSpPr>
          <p:nvPr/>
        </p:nvCxnSpPr>
        <p:spPr>
          <a:xfrm>
            <a:off x="3275662" y="511890"/>
            <a:ext cx="0" cy="226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75662" y="3384933"/>
            <a:ext cx="0" cy="441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8C53E01-7114-8343-85A6-DF361BC7B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78202"/>
              </p:ext>
            </p:extLst>
          </p:nvPr>
        </p:nvGraphicFramePr>
        <p:xfrm>
          <a:off x="5903219" y="3325404"/>
          <a:ext cx="485880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검출된 직선의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이미지에서 직선을 검출하여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 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15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(7/7)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1408713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설정한 직선 검출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오선지의 좌표 추출 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4" y="1917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</p:cNvCxnSpPr>
          <p:nvPr/>
        </p:nvCxnSpPr>
        <p:spPr>
          <a:xfrm>
            <a:off x="3263136" y="499533"/>
            <a:ext cx="0" cy="530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67240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6D675DCB-684E-8F4F-A10F-5E16CDF97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25863"/>
              </p:ext>
            </p:extLst>
          </p:nvPr>
        </p:nvGraphicFramePr>
        <p:xfrm>
          <a:off x="5903219" y="2320025"/>
          <a:ext cx="485880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입력된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좌표들을 설정한 값에 따라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하여 오선지의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좌표만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staffList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64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73583" y="2367811"/>
            <a:ext cx="3002914" cy="49953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55112" y="4222966"/>
            <a:ext cx="3439855" cy="51265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011675" y="2218787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011674" y="4073461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275040" y="2867344"/>
            <a:ext cx="0" cy="135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6032" cy="9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207406" y="242923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207406" y="42229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5040" y="4735622"/>
            <a:ext cx="0" cy="260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276364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0757" y="1098746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XynoteList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templateMatching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711510" y="794486"/>
            <a:ext cx="579266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음표 좌표 추출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값으로 매칭 이미지와 탬플릿 매칭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음표 좌표를 추출한다.</a:t>
            </a:r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07281" y="117647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273134" y="503349"/>
            <a:ext cx="0" cy="59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  <a:endCxn id="3" idx="0"/>
          </p:cNvCxnSpPr>
          <p:nvPr/>
        </p:nvCxnSpPr>
        <p:spPr>
          <a:xfrm flipH="1">
            <a:off x="3263812" y="1711122"/>
            <a:ext cx="9322" cy="409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17812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(2/2)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FFD4C5C-F284-E847-B3CA-A9E3D4366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35259"/>
              </p:ext>
            </p:extLst>
          </p:nvPr>
        </p:nvGraphicFramePr>
        <p:xfrm>
          <a:off x="5711510" y="4321094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리스트들의 좌표를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필터링을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거쳐 음표 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6A1A587-5B4C-924F-95E4-F6FD48FE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2817"/>
              </p:ext>
            </p:extLst>
          </p:nvPr>
        </p:nvGraphicFramePr>
        <p:xfrm>
          <a:off x="5711510" y="1964266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(Image, 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이미지의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설정 한 값과 매칭 할 이미지를 가지고 탬플릿 매칭 하여 추출한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List)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4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처리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008970" y="2172849"/>
            <a:ext cx="2900503" cy="761558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newTrainPNG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test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newTestPNG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>
            <a:off x="3451128" y="1582341"/>
            <a:ext cx="8094" cy="590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3E8176-66D5-E24A-80C0-D7808271496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451128" y="2934407"/>
            <a:ext cx="8094" cy="4582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17481C-21ED-E147-B738-904B1C18107F}"/>
              </a:ext>
            </a:extLst>
          </p:cNvPr>
          <p:cNvSpPr txBox="1"/>
          <p:nvPr/>
        </p:nvSpPr>
        <p:spPr>
          <a:xfrm>
            <a:off x="5939933" y="1149310"/>
            <a:ext cx="336662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데이터 생성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훈련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테스트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174936" y="228586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D40E5C0-83E9-3247-AA90-C676EAAB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6939"/>
              </p:ext>
            </p:extLst>
          </p:nvPr>
        </p:nvGraphicFramePr>
        <p:xfrm>
          <a:off x="5947215" y="4525628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테스트 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테스트할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A338249-ACAC-C144-AA8D-6F88FFCB0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68961"/>
              </p:ext>
            </p:extLst>
          </p:nvPr>
        </p:nvGraphicFramePr>
        <p:xfrm>
          <a:off x="5939933" y="228423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 = new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DB63346C-F054-604F-BF43-326F2325E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320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목차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D8605D-C46C-5C47-B533-CD73FE9536A9}"/>
              </a:ext>
            </a:extLst>
          </p:cNvPr>
          <p:cNvGrpSpPr/>
          <p:nvPr/>
        </p:nvGrpSpPr>
        <p:grpSpPr>
          <a:xfrm>
            <a:off x="2090059" y="801921"/>
            <a:ext cx="3150111" cy="1226939"/>
            <a:chOff x="2098928" y="640244"/>
            <a:chExt cx="3150111" cy="12269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BA0C3B-314F-433D-8294-2E5B531AAF28}"/>
                </a:ext>
              </a:extLst>
            </p:cNvPr>
            <p:cNvSpPr/>
            <p:nvPr/>
          </p:nvSpPr>
          <p:spPr>
            <a:xfrm>
              <a:off x="2952833" y="640244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졸업 연구 개요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개발 배경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목표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효과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C93A0F7-0535-4629-945F-033BBEC41F5D}"/>
                </a:ext>
              </a:extLst>
            </p:cNvPr>
            <p:cNvSpPr/>
            <p:nvPr/>
          </p:nvSpPr>
          <p:spPr>
            <a:xfrm>
              <a:off x="2860050" y="1005689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5AED34-DB19-4CB2-A720-04D3E2B2E5F1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0000"/>
                  </a:solidFill>
                  <a:latin typeface="NEXON Lv2 Gothic" pitchFamily="2" charset="-127"/>
                  <a:ea typeface="NEXON Lv2 Gothic" pitchFamily="2" charset="-127"/>
                </a:rPr>
                <a:t>01</a:t>
              </a:r>
              <a:endParaRPr lang="ko-KR" altLang="en-US" sz="40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39" name="타원 238">
            <a:extLst>
              <a:ext uri="{FF2B5EF4-FFF2-40B4-BE49-F238E27FC236}">
                <a16:creationId xmlns:a16="http://schemas.microsoft.com/office/drawing/2014/main" id="{2A7C1D4E-C8EC-43F1-8B62-DBC278EF90F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35AB9-C2FA-41F1-BA62-F7F35619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20F429-B013-7447-8B72-E00CD1F9F47F}"/>
              </a:ext>
            </a:extLst>
          </p:cNvPr>
          <p:cNvGrpSpPr/>
          <p:nvPr/>
        </p:nvGrpSpPr>
        <p:grpSpPr>
          <a:xfrm>
            <a:off x="2052406" y="2009530"/>
            <a:ext cx="3184276" cy="1226939"/>
            <a:chOff x="2098928" y="712522"/>
            <a:chExt cx="3184276" cy="122693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94E5B1-AA3A-C441-BF7A-DA86BC21A770}"/>
                </a:ext>
              </a:extLst>
            </p:cNvPr>
            <p:cNvSpPr/>
            <p:nvPr/>
          </p:nvSpPr>
          <p:spPr>
            <a:xfrm>
              <a:off x="2986998" y="712522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관련 연구 및 사례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 비교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8B441C2-1DC1-9B49-BF8F-F4CF0417BE5E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4EC75E-D46B-E842-A300-BA3A038E721A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C003"/>
                  </a:solidFill>
                  <a:latin typeface="NEXON Lv2 Gothic" pitchFamily="2" charset="-127"/>
                  <a:ea typeface="NEXON Lv2 Gothic" pitchFamily="2" charset="-127"/>
                </a:rPr>
                <a:t>02</a:t>
              </a:r>
              <a:endParaRPr lang="ko-KR" altLang="en-US" sz="4000" b="1">
                <a:solidFill>
                  <a:srgbClr val="FFC003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2E76F39-FD33-AD47-B19D-DE02ADD4AAC1}"/>
              </a:ext>
            </a:extLst>
          </p:cNvPr>
          <p:cNvGrpSpPr/>
          <p:nvPr/>
        </p:nvGrpSpPr>
        <p:grpSpPr>
          <a:xfrm>
            <a:off x="2057731" y="3102712"/>
            <a:ext cx="3279424" cy="1457771"/>
            <a:chOff x="2098928" y="663094"/>
            <a:chExt cx="3279424" cy="145777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37EED3-21B5-3143-8752-EDD4D59C152F}"/>
                </a:ext>
              </a:extLst>
            </p:cNvPr>
            <p:cNvSpPr/>
            <p:nvPr/>
          </p:nvSpPr>
          <p:spPr>
            <a:xfrm>
              <a:off x="2986998" y="663094"/>
              <a:ext cx="23913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시스템 수행 시나리오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전체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사용자 악보 파일 입력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악보 입력에 따른 코드 변환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E55705-BAE4-464A-80F3-AAE59CEEB2A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3179B03-EBF3-7040-864E-4122973D1A1D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E1BC01"/>
                  </a:solidFill>
                  <a:latin typeface="NEXON Lv2 Gothic" pitchFamily="2" charset="-127"/>
                  <a:ea typeface="NEXON Lv2 Gothic" pitchFamily="2" charset="-127"/>
                </a:rPr>
                <a:t>03</a:t>
              </a:r>
              <a:endParaRPr lang="ko-KR" altLang="en-US" sz="4000" b="1">
                <a:solidFill>
                  <a:srgbClr val="E1BC0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47" name="타원 246">
            <a:extLst>
              <a:ext uri="{FF2B5EF4-FFF2-40B4-BE49-F238E27FC236}">
                <a16:creationId xmlns:a16="http://schemas.microsoft.com/office/drawing/2014/main" id="{F94765DF-E4FC-483B-96EC-1E46C4CF4C47}"/>
              </a:ext>
            </a:extLst>
          </p:cNvPr>
          <p:cNvSpPr>
            <a:spLocks noChangeAspect="1"/>
          </p:cNvSpPr>
          <p:nvPr/>
        </p:nvSpPr>
        <p:spPr>
          <a:xfrm>
            <a:off x="341233" y="597256"/>
            <a:ext cx="180000" cy="180000"/>
          </a:xfrm>
          <a:prstGeom prst="ellipse">
            <a:avLst/>
          </a:prstGeom>
          <a:solidFill>
            <a:srgbClr val="FB3B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685EF05-8E51-6641-95A7-2BED2B73095E}"/>
              </a:ext>
            </a:extLst>
          </p:cNvPr>
          <p:cNvGrpSpPr/>
          <p:nvPr/>
        </p:nvGrpSpPr>
        <p:grpSpPr>
          <a:xfrm>
            <a:off x="2064763" y="4555674"/>
            <a:ext cx="3279424" cy="765274"/>
            <a:chOff x="2098928" y="973878"/>
            <a:chExt cx="3279424" cy="76527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EAD2EC-2A3F-884B-8ED8-19BD690C6A04}"/>
                </a:ext>
              </a:extLst>
            </p:cNvPr>
            <p:cNvSpPr/>
            <p:nvPr/>
          </p:nvSpPr>
          <p:spPr>
            <a:xfrm>
              <a:off x="2986998" y="973878"/>
              <a:ext cx="2391354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구성도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EA3A455-DC94-694B-B43E-E27CA5D06B4D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076E1F8-A6BE-E543-9FE6-9A82B59F1D2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3CF51"/>
                  </a:solidFill>
                  <a:latin typeface="NEXON Lv2 Gothic" pitchFamily="2" charset="-127"/>
                  <a:ea typeface="NEXON Lv2 Gothic" pitchFamily="2" charset="-127"/>
                </a:rPr>
                <a:t>04</a:t>
              </a:r>
              <a:endParaRPr lang="ko-KR" altLang="en-US" sz="4000" b="1">
                <a:solidFill>
                  <a:srgbClr val="93CF5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DB6FE35-CA80-E340-BC48-E726AD2C0219}"/>
              </a:ext>
            </a:extLst>
          </p:cNvPr>
          <p:cNvGrpSpPr/>
          <p:nvPr/>
        </p:nvGrpSpPr>
        <p:grpSpPr>
          <a:xfrm>
            <a:off x="2064763" y="5245674"/>
            <a:ext cx="3620242" cy="1688604"/>
            <a:chOff x="2098928" y="623150"/>
            <a:chExt cx="3620242" cy="16886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4C10B7-3C91-D044-A623-2B58401EC96B}"/>
                </a:ext>
              </a:extLst>
            </p:cNvPr>
            <p:cNvSpPr/>
            <p:nvPr/>
          </p:nvSpPr>
          <p:spPr>
            <a:xfrm>
              <a:off x="2986997" y="623150"/>
              <a:ext cx="2732173" cy="1688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모듈 상세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템플릿 매칭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딥러닝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베이스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데이터 </a:t>
              </a:r>
              <a:r>
                <a:rPr lang="ko-KR" altLang="en-US" sz="1000" dirty="0" err="1">
                  <a:latin typeface="NEXON Lv2 Gothic" pitchFamily="2" charset="-127"/>
                  <a:ea typeface="NEXON Lv2 Gothic" pitchFamily="2" charset="-127"/>
                </a:rPr>
                <a:t>라벨링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C807754-A291-CB44-9D98-EED85B040643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BAABCB7-64F3-624D-A9F7-B63F74208892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050"/>
                  </a:solidFill>
                  <a:latin typeface="NEXON Lv2 Gothic" pitchFamily="2" charset="-127"/>
                  <a:ea typeface="NEXON Lv2 Gothic" pitchFamily="2" charset="-127"/>
                </a:rPr>
                <a:t>05</a:t>
              </a:r>
              <a:endParaRPr lang="ko-KR" altLang="en-US" sz="4000" b="1">
                <a:solidFill>
                  <a:srgbClr val="00B05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796387D-76B3-AF45-B796-C05B8FB1FC59}"/>
              </a:ext>
            </a:extLst>
          </p:cNvPr>
          <p:cNvGrpSpPr/>
          <p:nvPr/>
        </p:nvGrpSpPr>
        <p:grpSpPr>
          <a:xfrm>
            <a:off x="6452189" y="1138954"/>
            <a:ext cx="3408490" cy="786297"/>
            <a:chOff x="2098928" y="974794"/>
            <a:chExt cx="3408490" cy="78629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2DCB9FF-BCC3-154F-A472-2823B303C9CB}"/>
                </a:ext>
              </a:extLst>
            </p:cNvPr>
            <p:cNvSpPr/>
            <p:nvPr/>
          </p:nvSpPr>
          <p:spPr>
            <a:xfrm>
              <a:off x="2986997" y="99581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개발 환경 및 개발 방법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AA8CD8-3D45-3440-9711-AAF053CCC5C9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DE6D9D0-2808-CF44-AF0B-DD884632DB5F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1F0"/>
                  </a:solidFill>
                  <a:latin typeface="NEXON Lv2 Gothic" pitchFamily="2" charset="-127"/>
                  <a:ea typeface="NEXON Lv2 Gothic" pitchFamily="2" charset="-127"/>
                </a:rPr>
                <a:t>06</a:t>
              </a:r>
              <a:endParaRPr lang="ko-KR" altLang="en-US" sz="4000" b="1">
                <a:solidFill>
                  <a:srgbClr val="00B1F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4DF9E53-1555-9F4B-AEBB-196C11115EBA}"/>
              </a:ext>
            </a:extLst>
          </p:cNvPr>
          <p:cNvGrpSpPr/>
          <p:nvPr/>
        </p:nvGrpSpPr>
        <p:grpSpPr>
          <a:xfrm>
            <a:off x="6460623" y="1983846"/>
            <a:ext cx="3408490" cy="1226939"/>
            <a:chOff x="2098928" y="765546"/>
            <a:chExt cx="3408490" cy="122693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7D2A2C1-00A8-0A4C-A516-518C2E98E353}"/>
                </a:ext>
              </a:extLst>
            </p:cNvPr>
            <p:cNvSpPr/>
            <p:nvPr/>
          </p:nvSpPr>
          <p:spPr>
            <a:xfrm>
              <a:off x="2986997" y="765546"/>
              <a:ext cx="2520421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졸업 연구 수행 일정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주차별 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79FF87E-55B8-1740-A6DC-2E2C01C25C1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6B0C7B4-0BFE-674F-BCDA-6CE85AA94FBC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70C0"/>
                  </a:solidFill>
                  <a:latin typeface="NEXON Lv2 Gothic" pitchFamily="2" charset="-127"/>
                  <a:ea typeface="NEXON Lv2 Gothic" pitchFamily="2" charset="-127"/>
                </a:rPr>
                <a:t>07</a:t>
              </a:r>
              <a:endParaRPr lang="ko-KR" altLang="en-US" sz="4000" b="1">
                <a:solidFill>
                  <a:srgbClr val="0070C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737C25A-9DFD-8540-9983-429FDE922C66}"/>
              </a:ext>
            </a:extLst>
          </p:cNvPr>
          <p:cNvGrpSpPr/>
          <p:nvPr/>
        </p:nvGrpSpPr>
        <p:grpSpPr>
          <a:xfrm>
            <a:off x="6472980" y="3060125"/>
            <a:ext cx="3843023" cy="1457771"/>
            <a:chOff x="2098928" y="686287"/>
            <a:chExt cx="3843023" cy="145777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CF52A50-8C86-1946-9148-DABD4C8305C7}"/>
                </a:ext>
              </a:extLst>
            </p:cNvPr>
            <p:cNvSpPr/>
            <p:nvPr/>
          </p:nvSpPr>
          <p:spPr>
            <a:xfrm>
              <a:off x="2986997" y="686287"/>
              <a:ext cx="29549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데모 환경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CNN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통한 음표 박자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파일 생성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B8325D1-483C-4F47-885F-210694A3635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BB520FD-62E3-D242-A500-6DCC1A593CB7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1F60"/>
                  </a:solidFill>
                  <a:latin typeface="NEXON Lv2 Gothic" pitchFamily="2" charset="-127"/>
                  <a:ea typeface="NEXON Lv2 Gothic" pitchFamily="2" charset="-127"/>
                </a:rPr>
                <a:t>08</a:t>
              </a:r>
              <a:endParaRPr lang="ko-KR" altLang="en-US" sz="4000" b="1">
                <a:solidFill>
                  <a:srgbClr val="001F6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13158B9-EA6E-A149-86C9-2E8DC2576EC5}"/>
              </a:ext>
            </a:extLst>
          </p:cNvPr>
          <p:cNvGrpSpPr/>
          <p:nvPr/>
        </p:nvGrpSpPr>
        <p:grpSpPr>
          <a:xfrm>
            <a:off x="6494638" y="4474902"/>
            <a:ext cx="3408490" cy="799567"/>
            <a:chOff x="2098928" y="974794"/>
            <a:chExt cx="3408490" cy="79956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6490945-648A-9740-A810-FDAC289FF80C}"/>
                </a:ext>
              </a:extLst>
            </p:cNvPr>
            <p:cNvSpPr/>
            <p:nvPr/>
          </p:nvSpPr>
          <p:spPr>
            <a:xfrm>
              <a:off x="2986997" y="100908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업무 분담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27099BE-C07A-064F-9255-D76B220085E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C978A7-7AF6-6F4C-908E-E6CE7E0A4A63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29292"/>
                  </a:solidFill>
                  <a:latin typeface="NEXON Lv2 Gothic" pitchFamily="2" charset="-127"/>
                  <a:ea typeface="NEXON Lv2 Gothic" pitchFamily="2" charset="-127"/>
                </a:rPr>
                <a:t>09</a:t>
              </a:r>
              <a:endParaRPr lang="ko-KR" altLang="en-US" sz="4000" b="1">
                <a:solidFill>
                  <a:srgbClr val="92929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1C875CB-57B5-524E-B6E7-B0EBDBE7F53E}"/>
              </a:ext>
            </a:extLst>
          </p:cNvPr>
          <p:cNvGrpSpPr/>
          <p:nvPr/>
        </p:nvGrpSpPr>
        <p:grpSpPr>
          <a:xfrm>
            <a:off x="6506995" y="5465939"/>
            <a:ext cx="3871670" cy="996107"/>
            <a:chOff x="2098928" y="873329"/>
            <a:chExt cx="3871670" cy="99610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20F5873-6819-B24F-B77F-CE70E163C9C2}"/>
                </a:ext>
              </a:extLst>
            </p:cNvPr>
            <p:cNvSpPr/>
            <p:nvPr/>
          </p:nvSpPr>
          <p:spPr>
            <a:xfrm>
              <a:off x="2986997" y="873329"/>
              <a:ext cx="2983601" cy="996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참고 문헌</a:t>
              </a:r>
              <a:endParaRPr lang="en-US" altLang="ko-KR" sz="2000" b="1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MIDI, </a:t>
              </a:r>
              <a:r>
                <a:rPr lang="en-US" altLang="ko-KR" sz="1000" dirty="0" err="1">
                  <a:latin typeface="NEXON Lv2 Gothic" pitchFamily="2" charset="-127"/>
                  <a:ea typeface="NEXON Lv2 Gothic" pitchFamily="2" charset="-127"/>
                </a:rPr>
                <a:t>MuseScore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OpenCV,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악보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관련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OMR</a:t>
              </a: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18DDDA5-6B06-2C48-A3D7-AEEA12F402D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80AD0EC-01DA-E640-AD2A-26FB914D347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424242"/>
                  </a:solidFill>
                  <a:latin typeface="NEXON Lv2 Gothic" pitchFamily="2" charset="-127"/>
                  <a:ea typeface="NEXON Lv2 Gothic" pitchFamily="2" charset="-127"/>
                </a:rPr>
                <a:t>10</a:t>
              </a:r>
              <a:endParaRPr lang="ko-KR" altLang="en-US" sz="4000" b="1">
                <a:solidFill>
                  <a:srgbClr val="42424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109" name="타원 108">
            <a:extLst>
              <a:ext uri="{FF2B5EF4-FFF2-40B4-BE49-F238E27FC236}">
                <a16:creationId xmlns:a16="http://schemas.microsoft.com/office/drawing/2014/main" id="{4E2AF46E-FAB1-0446-9DFD-9E0765924B8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1B27E86-0587-4B49-B5D7-1BF7C867455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3EA3DD-02E8-9F43-8A61-2E20BA22BC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61FD12C-4339-F84D-A08F-B890F9D53FA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14E952C-D3FE-4046-A91F-85443030520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F0F21B2-A6AF-A945-8D87-945BBD561BE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2E4BA79-6348-8248-B28D-7955CAAEF17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0C33F0D-809D-9F45-8946-E7AB292E010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EBEE7A0-563B-434F-8696-1CB7716E679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51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6551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sp>
        <p:nvSpPr>
          <p:cNvPr id="38" name="처리 37">
            <a:extLst>
              <a:ext uri="{FF2B5EF4-FFF2-40B4-BE49-F238E27FC236}">
                <a16:creationId xmlns:a16="http://schemas.microsoft.com/office/drawing/2014/main" id="{6D7FC3C5-63D5-D648-A0E2-2064A77C880B}"/>
              </a:ext>
            </a:extLst>
          </p:cNvPr>
          <p:cNvSpPr/>
          <p:nvPr/>
        </p:nvSpPr>
        <p:spPr>
          <a:xfrm>
            <a:off x="2078370" y="1603848"/>
            <a:ext cx="2786418" cy="6719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addModel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  <a:endParaRPr lang="ko-Kore-KR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471579" y="2275805"/>
            <a:ext cx="0" cy="5395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8DD262-0C39-F244-A9F2-FE713F27FF5E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471579" y="503173"/>
            <a:ext cx="0" cy="110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37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학습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생성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BA5A72D-FF85-A042-BEB3-C6E90722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7159"/>
              </p:ext>
            </p:extLst>
          </p:nvPr>
        </p:nvGraphicFramePr>
        <p:xfrm>
          <a:off x="6116452" y="2375137"/>
          <a:ext cx="4034985" cy="272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훈련하기 위해 새로 구성된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Conv2D)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(MaxPooling2D)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(Flatten)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(Dense)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8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8" y="54988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처리 32">
            <a:extLst>
              <a:ext uri="{FF2B5EF4-FFF2-40B4-BE49-F238E27FC236}">
                <a16:creationId xmlns:a16="http://schemas.microsoft.com/office/drawing/2014/main" id="{46A58C64-44E6-6D4B-AD7B-C91EC2D32BEA}"/>
              </a:ext>
            </a:extLst>
          </p:cNvPr>
          <p:cNvSpPr/>
          <p:nvPr/>
        </p:nvSpPr>
        <p:spPr>
          <a:xfrm>
            <a:off x="2051541" y="1631749"/>
            <a:ext cx="2799169" cy="643513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09D58A5-9CB1-9043-862C-E1E6C2AE1689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 flipH="1">
            <a:off x="3451125" y="2275262"/>
            <a:ext cx="1" cy="322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70343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51126" y="515031"/>
            <a:ext cx="0" cy="1116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9496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훈련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훈련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74E65A1-AA8E-F34F-9BF9-2A1511C3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35887"/>
              </p:ext>
            </p:extLst>
          </p:nvPr>
        </p:nvGraphicFramePr>
        <p:xfrm>
          <a:off x="6105474" y="233514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훈련된 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load.model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(trainModel.h5)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692C13-476A-5745-97F4-78F943175C09}"/>
              </a:ext>
            </a:extLst>
          </p:cNvPr>
          <p:cNvSpPr txBox="1"/>
          <p:nvPr/>
        </p:nvSpPr>
        <p:spPr>
          <a:xfrm>
            <a:off x="6105474" y="4485433"/>
            <a:ext cx="366472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NEXON Lv2 Gothic" pitchFamily="2" charset="-127"/>
                <a:ea typeface="NEXON Lv2 Gothic" pitchFamily="2" charset="-127"/>
              </a:rPr>
              <a:t>* </a:t>
            </a:r>
            <a:r>
              <a:rPr kumimoji="1" lang="en-US" altLang="ko-Kore-KR" sz="1500" u="sng" dirty="0">
                <a:latin typeface="NEXON Lv2 Gothic" pitchFamily="2" charset="-127"/>
                <a:ea typeface="NEXON Lv2 Gothic" pitchFamily="2" charset="-127"/>
              </a:rPr>
              <a:t>h5 </a:t>
            </a:r>
            <a:r>
              <a:rPr kumimoji="1" lang="ko-KR" altLang="en-US" sz="1500" u="sng" dirty="0">
                <a:latin typeface="NEXON Lv2 Gothic" pitchFamily="2" charset="-127"/>
                <a:ea typeface="NEXON Lv2 Gothic" pitchFamily="2" charset="-127"/>
              </a:rPr>
              <a:t>파일</a:t>
            </a:r>
            <a:endParaRPr kumimoji="1" lang="en-US" altLang="ko-KR" sz="1500" u="sng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ore-KR" sz="1300" dirty="0" err="1">
                <a:latin typeface="NEXON Lv2 Gothic" pitchFamily="2" charset="-127"/>
                <a:ea typeface="NEXON Lv2 Gothic" pitchFamily="2" charset="-127"/>
              </a:rPr>
              <a:t>keras</a:t>
            </a:r>
            <a:r>
              <a:rPr kumimoji="1" lang="en-US" altLang="ko-Kore-KR" sz="13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sz="1300" dirty="0">
                <a:latin typeface="NEXON Lv2 Gothic" pitchFamily="2" charset="-127"/>
                <a:ea typeface="NEXON Lv2 Gothic" pitchFamily="2" charset="-127"/>
              </a:rPr>
              <a:t>통해 딥러닝 모델을 만들어 학습시킨 가중치와 </a:t>
            </a:r>
            <a:endParaRPr kumimoji="1" lang="en-US" altLang="ko-Kore-KR" sz="13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ore-KR" altLang="en-US" sz="1300" dirty="0">
                <a:latin typeface="NEXON Lv2 Gothic" pitchFamily="2" charset="-127"/>
                <a:ea typeface="NEXON Lv2 Gothic" pitchFamily="2" charset="-127"/>
              </a:rPr>
              <a:t>훈련 모델을 저장한 파일</a:t>
            </a:r>
            <a:r>
              <a:rPr kumimoji="1" lang="en-US" altLang="ko-Kore-KR" sz="1300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load 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통해 모델 재사용</a:t>
            </a:r>
            <a:endParaRPr kumimoji="1" lang="ko-Kore-KR" altLang="en-US" sz="13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220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822000" y="2311065"/>
            <a:ext cx="3258256" cy="7137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438111" y="2138020"/>
            <a:ext cx="30476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입력한 악보의 코드 입력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입력한 악보의 코드를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29" idx="4"/>
            <a:endCxn id="21" idx="0"/>
          </p:cNvCxnSpPr>
          <p:nvPr/>
        </p:nvCxnSpPr>
        <p:spPr>
          <a:xfrm>
            <a:off x="3451128" y="1582341"/>
            <a:ext cx="0" cy="72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E49328F-8E0A-AF49-B076-002437C25A74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46326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451128" y="3024777"/>
            <a:ext cx="0" cy="436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5D0EF9A-4A74-C54F-A45C-CE5EA15B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15862"/>
              </p:ext>
            </p:extLst>
          </p:nvPr>
        </p:nvGraphicFramePr>
        <p:xfrm>
          <a:off x="6438111" y="3038343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기존 악보의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기존 악보의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184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11581" y="1906581"/>
            <a:ext cx="3879092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555641" y="1812659"/>
            <a:ext cx="5064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변환 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변환하고자 하는 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</a:rPr>
              <a:t>를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451127" y="2518957"/>
            <a:ext cx="0" cy="504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677243" y="197832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451127" y="545613"/>
            <a:ext cx="0" cy="136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88CD24C-6351-C64D-A395-9F708EAD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031107"/>
              </p:ext>
            </p:extLst>
          </p:nvPr>
        </p:nvGraphicFramePr>
        <p:xfrm>
          <a:off x="6438115" y="2667590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변환하려는 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변환하고자 하는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(‘D’)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528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2B8B48-02D3-4676-9111-83033B7BE2CE}"/>
              </a:ext>
            </a:extLst>
          </p:cNvPr>
          <p:cNvSpPr/>
          <p:nvPr/>
        </p:nvSpPr>
        <p:spPr>
          <a:xfrm>
            <a:off x="1362125" y="1821947"/>
            <a:ext cx="4178004" cy="83909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changeNote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tempoList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D06BC-BDE2-4435-8E24-AC86442FFC1D}"/>
              </a:ext>
            </a:extLst>
          </p:cNvPr>
          <p:cNvSpPr txBox="1"/>
          <p:nvPr/>
        </p:nvSpPr>
        <p:spPr>
          <a:xfrm>
            <a:off x="6651873" y="1583828"/>
            <a:ext cx="55244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옮김 데이터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기존 악보의 코드와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변환하고자하는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박자를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451127" y="549973"/>
            <a:ext cx="0" cy="127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828763" y="199649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D85B53-2B9E-664F-A797-A6C3E6813C9D}"/>
              </a:ext>
            </a:extLst>
          </p:cNvPr>
          <p:cNvSpPr/>
          <p:nvPr/>
        </p:nvSpPr>
        <p:spPr>
          <a:xfrm>
            <a:off x="2605770" y="60162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F60C80-2F3F-8E4D-B41A-6534A696E337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>
            <a:off x="3451127" y="2661046"/>
            <a:ext cx="0" cy="335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7D08177-7888-E248-9E78-09CADD464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048153"/>
              </p:ext>
            </p:extLst>
          </p:nvPr>
        </p:nvGraphicFramePr>
        <p:xfrm>
          <a:off x="6651873" y="2521419"/>
          <a:ext cx="541265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옮김 된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생성 위한 데이터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(‘C’, ‘D’, ‘4’)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11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판단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199495" y="2182154"/>
            <a:ext cx="2503261" cy="84890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변환</a:t>
            </a:r>
            <a:endParaRPr lang="en-US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 flipH="1">
            <a:off x="3451126" y="1582341"/>
            <a:ext cx="2" cy="599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E41982-497B-054F-8F2B-E511EDF27981}"/>
              </a:ext>
            </a:extLst>
          </p:cNvPr>
          <p:cNvSpPr txBox="1"/>
          <p:nvPr/>
        </p:nvSpPr>
        <p:spPr>
          <a:xfrm>
            <a:off x="6055093" y="3568917"/>
            <a:ext cx="3390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- 1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인식한 악보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변경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6AB299D-D824-FB47-8C57-D0A4F052EA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451126" y="3031058"/>
            <a:ext cx="0" cy="491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030349-BEAA-5F4D-8B8B-141F73E99D58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 flipV="1">
            <a:off x="4702756" y="2594446"/>
            <a:ext cx="1352337" cy="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21">
            <a:extLst>
              <a:ext uri="{FF2B5EF4-FFF2-40B4-BE49-F238E27FC236}">
                <a16:creationId xmlns:a16="http://schemas.microsoft.com/office/drawing/2014/main" id="{3E863A5F-973A-D044-B566-C8AAB9C3B197}"/>
              </a:ext>
            </a:extLst>
          </p:cNvPr>
          <p:cNvSpPr/>
          <p:nvPr/>
        </p:nvSpPr>
        <p:spPr>
          <a:xfrm>
            <a:off x="6055093" y="2288258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saveBaseMIDI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4478C5A1-99A1-A44C-97A6-4987738E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16385"/>
              </p:ext>
            </p:extLst>
          </p:nvPr>
        </p:nvGraphicFramePr>
        <p:xfrm>
          <a:off x="6096000" y="4449794"/>
          <a:ext cx="423456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0104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baseMidiList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악보의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BDB19-013F-F449-B53F-5DBE76F50A56}"/>
              </a:ext>
            </a:extLst>
          </p:cNvPr>
          <p:cNvCxnSpPr>
            <a:cxnSpLocks/>
            <a:stCxn id="52" idx="3"/>
            <a:endCxn id="73" idx="2"/>
          </p:cNvCxnSpPr>
          <p:nvPr/>
        </p:nvCxnSpPr>
        <p:spPr>
          <a:xfrm>
            <a:off x="9058007" y="2594446"/>
            <a:ext cx="93449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1108849F-6DAB-AB4A-B90A-6EFFA039BD99}"/>
              </a:ext>
            </a:extLst>
          </p:cNvPr>
          <p:cNvSpPr/>
          <p:nvPr/>
        </p:nvSpPr>
        <p:spPr>
          <a:xfrm>
            <a:off x="9992505" y="2344680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CB0F5E-BA2E-0C4B-96D9-8FA80A73C956}"/>
              </a:ext>
            </a:extLst>
          </p:cNvPr>
          <p:cNvSpPr txBox="1"/>
          <p:nvPr/>
        </p:nvSpPr>
        <p:spPr>
          <a:xfrm>
            <a:off x="2199495" y="309092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조옮김 악보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D3728-86A8-984E-A319-876E30654DE2}"/>
              </a:ext>
            </a:extLst>
          </p:cNvPr>
          <p:cNvSpPr txBox="1"/>
          <p:nvPr/>
        </p:nvSpPr>
        <p:spPr>
          <a:xfrm>
            <a:off x="4799454" y="223750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기존 악보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96CE7E-5F6E-0F46-A57F-450D667AC1CA}"/>
              </a:ext>
            </a:extLst>
          </p:cNvPr>
          <p:cNvSpPr txBox="1"/>
          <p:nvPr/>
        </p:nvSpPr>
        <p:spPr>
          <a:xfrm rot="5400000">
            <a:off x="6038998" y="30909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11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9" y="5775187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3451126" y="2831172"/>
            <a:ext cx="0" cy="294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4E2547-06A9-5E49-9423-9B37E5616202}"/>
              </a:ext>
            </a:extLst>
          </p:cNvPr>
          <p:cNvSpPr txBox="1"/>
          <p:nvPr/>
        </p:nvSpPr>
        <p:spPr>
          <a:xfrm>
            <a:off x="5816421" y="2259764"/>
            <a:ext cx="31886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- 2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조옮김 된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저장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0451E-F1C2-0643-BF21-E7AA8F4122F2}"/>
              </a:ext>
            </a:extLst>
          </p:cNvPr>
          <p:cNvSpPr txBox="1"/>
          <p:nvPr/>
        </p:nvSpPr>
        <p:spPr>
          <a:xfrm>
            <a:off x="5224592" y="229330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29" name="사각형: 둥근 모서리 21">
            <a:extLst>
              <a:ext uri="{FF2B5EF4-FFF2-40B4-BE49-F238E27FC236}">
                <a16:creationId xmlns:a16="http://schemas.microsoft.com/office/drawing/2014/main" id="{92846A3F-C2B6-D844-8E65-0920F8A8E985}"/>
              </a:ext>
            </a:extLst>
          </p:cNvPr>
          <p:cNvSpPr/>
          <p:nvPr/>
        </p:nvSpPr>
        <p:spPr>
          <a:xfrm>
            <a:off x="1949669" y="2218796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saveChangeMIDI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9041F49-990A-9C4E-9B6F-633075B6867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451126" y="499533"/>
            <a:ext cx="0" cy="1719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B23AD574-7EB9-5C4A-8CAB-551F6A730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9572"/>
              </p:ext>
            </p:extLst>
          </p:nvPr>
        </p:nvGraphicFramePr>
        <p:xfrm>
          <a:off x="5816421" y="314540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 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(List)</a:t>
                      </a:r>
                      <a:endParaRPr lang="ko-KR" altLang="en-US" sz="16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변환된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조옮김 된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838ABC-416F-C246-A448-6CF49ADC6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55982"/>
              </p:ext>
            </p:extLst>
          </p:nvPr>
        </p:nvGraphicFramePr>
        <p:xfrm>
          <a:off x="2032000" y="611171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473756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69832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967268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289397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90061439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회원</a:t>
                      </a:r>
                      <a:r>
                        <a:rPr lang="en-US" altLang="ko-Kore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정보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(User)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0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Name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9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2FD4F5-04A8-A442-989D-66371B45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8058"/>
              </p:ext>
            </p:extLst>
          </p:nvPr>
        </p:nvGraphicFramePr>
        <p:xfrm>
          <a:off x="2032000" y="1433762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0314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413686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(Score)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A6FC74D-6D35-9A43-8466-21DE16A56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3126"/>
              </p:ext>
            </p:extLst>
          </p:nvPr>
        </p:nvGraphicFramePr>
        <p:xfrm>
          <a:off x="2032000" y="2254409"/>
          <a:ext cx="81280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232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  <a:gridCol w="2226963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인식 위한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 Recognition)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A71C256-0DA8-4E46-BF20-A4D3ED77D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59320"/>
              </p:ext>
            </p:extLst>
          </p:nvPr>
        </p:nvGraphicFramePr>
        <p:xfrm>
          <a:off x="2031999" y="315233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Model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8A6E81D-D32C-2246-826A-DBF6318BF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84659"/>
              </p:ext>
            </p:extLst>
          </p:nvPr>
        </p:nvGraphicFramePr>
        <p:xfrm>
          <a:off x="2031999" y="4043211"/>
          <a:ext cx="812799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2033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486713356"/>
                    </a:ext>
                  </a:extLst>
                </a:gridCol>
                <a:gridCol w="1198605">
                  <a:extLst>
                    <a:ext uri="{9D8B030D-6E8A-4147-A177-3AD203B41FA5}">
                      <a16:colId xmlns:a16="http://schemas.microsoft.com/office/drawing/2014/main" val="2999015933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val="203645647"/>
                    </a:ext>
                  </a:extLst>
                </a:gridCol>
                <a:gridCol w="1037967">
                  <a:extLst>
                    <a:ext uri="{9D8B030D-6E8A-4147-A177-3AD203B41FA5}">
                      <a16:colId xmlns:a16="http://schemas.microsoft.com/office/drawing/2014/main" val="937048043"/>
                    </a:ext>
                  </a:extLst>
                </a:gridCol>
                <a:gridCol w="105032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592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94656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위한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(Template Matching)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E8D3BF8-69A4-984F-BD3F-F0C1921D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419568"/>
              </p:ext>
            </p:extLst>
          </p:nvPr>
        </p:nvGraphicFramePr>
        <p:xfrm>
          <a:off x="2031999" y="493479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159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284489">
                  <a:extLst>
                    <a:ext uri="{9D8B030D-6E8A-4147-A177-3AD203B41FA5}">
                      <a16:colId xmlns:a16="http://schemas.microsoft.com/office/drawing/2014/main" val="186134323"/>
                    </a:ext>
                  </a:extLst>
                </a:gridCol>
                <a:gridCol w="136170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훈련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(Train)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027C990-F1BF-2F43-8EF0-8E7C17624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84071"/>
              </p:ext>
            </p:extLst>
          </p:nvPr>
        </p:nvGraphicFramePr>
        <p:xfrm>
          <a:off x="2031999" y="587598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3947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6772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1339799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  <a:gridCol w="1633837">
                  <a:extLst>
                    <a:ext uri="{9D8B030D-6E8A-4147-A177-3AD203B41FA5}">
                      <a16:colId xmlns:a16="http://schemas.microsoft.com/office/drawing/2014/main" val="327345736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테스트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(Test)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C8D6A7-9583-CB41-9D45-A16665B4C94E}"/>
              </a:ext>
            </a:extLst>
          </p:cNvPr>
          <p:cNvSpPr txBox="1"/>
          <p:nvPr/>
        </p:nvSpPr>
        <p:spPr>
          <a:xfrm>
            <a:off x="10762729" y="370935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u="sng" dirty="0" err="1">
                <a:latin typeface="NEXON Lv2 Gothic" pitchFamily="2" charset="-127"/>
                <a:ea typeface="NEXON Lv2 Gothic" pitchFamily="2" charset="-127"/>
              </a:rPr>
              <a:t>기본키</a:t>
            </a:r>
            <a:endParaRPr kumimoji="1" lang="en-US" altLang="ko-KR" b="1" u="sng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AA0F78-5066-6F4D-9FAE-2535B923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19177"/>
              </p:ext>
            </p:extLst>
          </p:nvPr>
        </p:nvGraphicFramePr>
        <p:xfrm>
          <a:off x="10762734" y="4451846"/>
          <a:ext cx="79060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0602">
                  <a:extLst>
                    <a:ext uri="{9D8B030D-6E8A-4147-A177-3AD203B41FA5}">
                      <a16:colId xmlns:a16="http://schemas.microsoft.com/office/drawing/2014/main" val="266116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484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4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3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4393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ED2A163-0C2D-CE43-BB55-BBEED10B2CF7}"/>
              </a:ext>
            </a:extLst>
          </p:cNvPr>
          <p:cNvSpPr txBox="1"/>
          <p:nvPr/>
        </p:nvSpPr>
        <p:spPr>
          <a:xfrm>
            <a:off x="10762729" y="409282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EXON Lv2 Gothic" pitchFamily="2" charset="-127"/>
                <a:ea typeface="NEXON Lv2 Gothic" pitchFamily="2" charset="-127"/>
              </a:rPr>
              <a:t>외래키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1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1159107" y="1137826"/>
            <a:ext cx="1464138" cy="1792409"/>
            <a:chOff x="1159109" y="803507"/>
            <a:chExt cx="1152292" cy="1322253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User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0844"/>
              </p:ext>
            </p:extLst>
          </p:nvPr>
        </p:nvGraphicFramePr>
        <p:xfrm>
          <a:off x="2457085" y="1154149"/>
          <a:ext cx="939368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267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141844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315903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300368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User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1***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moonjs96@naver.com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3770522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Score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44141"/>
              </p:ext>
            </p:extLst>
          </p:nvPr>
        </p:nvGraphicFramePr>
        <p:xfrm>
          <a:off x="2449370" y="3415548"/>
          <a:ext cx="940139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033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yklim1_score2(E).mid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zjisuoo_score1(C).mid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96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971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370A2-05FE-7342-B895-41604DB2CFF1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61162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1521646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Recognition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46785"/>
              </p:ext>
            </p:extLst>
          </p:nvPr>
        </p:nvGraphicFramePr>
        <p:xfrm>
          <a:off x="2464804" y="1475643"/>
          <a:ext cx="939368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523985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yklim1_score1(1).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[C, D, E, F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2, 8,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[D, E, F, G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yklim1_score1(2).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[G, A, B, C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[2, 16, 16,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[A, B, C, D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yklim1_score1(3).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[E, F, G, A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4, 2, 16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[F, G, A, B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4035056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611443"/>
              </p:ext>
            </p:extLst>
          </p:nvPr>
        </p:nvGraphicFramePr>
        <p:xfrm>
          <a:off x="2464804" y="4086721"/>
          <a:ext cx="940139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34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Model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1.H5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2.H5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3.H5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095C3AE-D35A-9241-9C4D-3641C4E2E6B9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2474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49D249-7684-634C-AF56-20C4FB70D223}"/>
              </a:ext>
            </a:extLst>
          </p:cNvPr>
          <p:cNvSpPr/>
          <p:nvPr/>
        </p:nvSpPr>
        <p:spPr>
          <a:xfrm>
            <a:off x="1662755" y="2398748"/>
            <a:ext cx="2734968" cy="203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다같이</a:t>
            </a:r>
            <a:endParaRPr lang="en-US" altLang="ko-KR" sz="16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세션 연주자들은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악기의 음정을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하나로 맞추기 위해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맞추는 것이 중요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102DC-32EA-AA41-9212-1E1A97D5304E}"/>
              </a:ext>
            </a:extLst>
          </p:cNvPr>
          <p:cNvGrpSpPr/>
          <p:nvPr/>
        </p:nvGrpSpPr>
        <p:grpSpPr>
          <a:xfrm>
            <a:off x="4397723" y="2295948"/>
            <a:ext cx="4095451" cy="2462406"/>
            <a:chOff x="1628277" y="1203807"/>
            <a:chExt cx="5306828" cy="31907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B182EA-0633-9E4F-8186-94769AB9BECC}"/>
                </a:ext>
              </a:extLst>
            </p:cNvPr>
            <p:cNvGrpSpPr/>
            <p:nvPr/>
          </p:nvGrpSpPr>
          <p:grpSpPr>
            <a:xfrm>
              <a:off x="1628277" y="1451457"/>
              <a:ext cx="2635104" cy="2943101"/>
              <a:chOff x="563635" y="1895599"/>
              <a:chExt cx="2635104" cy="2943101"/>
            </a:xfrm>
          </p:grpSpPr>
          <p:sp>
            <p:nvSpPr>
              <p:cNvPr id="34" name="사각형: 둥근 모서리 4">
                <a:extLst>
                  <a:ext uri="{FF2B5EF4-FFF2-40B4-BE49-F238E27FC236}">
                    <a16:creationId xmlns:a16="http://schemas.microsoft.com/office/drawing/2014/main" id="{B69CC6E3-A0ED-7943-9696-BF9762A1A5C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rgbClr val="FA3C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사각형: 둥근 모서리 6">
                <a:extLst>
                  <a:ext uri="{FF2B5EF4-FFF2-40B4-BE49-F238E27FC236}">
                    <a16:creationId xmlns:a16="http://schemas.microsoft.com/office/drawing/2014/main" id="{94269638-BF60-4E48-9DA3-D0AB9FDE298F}"/>
                  </a:ext>
                </a:extLst>
              </p:cNvPr>
              <p:cNvSpPr/>
              <p:nvPr/>
            </p:nvSpPr>
            <p:spPr>
              <a:xfrm>
                <a:off x="2297185" y="2257550"/>
                <a:ext cx="798439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6" name="직선 연결선 32">
                <a:extLst>
                  <a:ext uri="{FF2B5EF4-FFF2-40B4-BE49-F238E27FC236}">
                    <a16:creationId xmlns:a16="http://schemas.microsoft.com/office/drawing/2014/main" id="{49FAB30B-6060-F54C-8BBF-32BF24B6D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rgbClr val="FA3C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A7444A-1B31-BC45-9189-50335AAC9C46}"/>
                </a:ext>
              </a:extLst>
            </p:cNvPr>
            <p:cNvGrpSpPr/>
            <p:nvPr/>
          </p:nvGrpSpPr>
          <p:grpSpPr>
            <a:xfrm flipH="1" flipV="1">
              <a:off x="4300001" y="1203807"/>
              <a:ext cx="2635104" cy="2943101"/>
              <a:chOff x="563635" y="1895599"/>
              <a:chExt cx="2635104" cy="2943101"/>
            </a:xfrm>
          </p:grpSpPr>
          <p:sp>
            <p:nvSpPr>
              <p:cNvPr id="31" name="사각형: 둥근 모서리 23">
                <a:extLst>
                  <a:ext uri="{FF2B5EF4-FFF2-40B4-BE49-F238E27FC236}">
                    <a16:creationId xmlns:a16="http://schemas.microsoft.com/office/drawing/2014/main" id="{72470AD8-E130-BA47-AD10-1EB371B811E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사각형: 둥근 모서리 24">
                <a:extLst>
                  <a:ext uri="{FF2B5EF4-FFF2-40B4-BE49-F238E27FC236}">
                    <a16:creationId xmlns:a16="http://schemas.microsoft.com/office/drawing/2014/main" id="{B8F7D0A0-51C6-1342-BBB1-0E5E7AC7C280}"/>
                  </a:ext>
                </a:extLst>
              </p:cNvPr>
              <p:cNvSpPr/>
              <p:nvPr/>
            </p:nvSpPr>
            <p:spPr>
              <a:xfrm>
                <a:off x="2457018" y="2257550"/>
                <a:ext cx="638606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" name="직선 연결선 36">
                <a:extLst>
                  <a:ext uri="{FF2B5EF4-FFF2-40B4-BE49-F238E27FC236}">
                    <a16:creationId xmlns:a16="http://schemas.microsoft.com/office/drawing/2014/main" id="{D78C6714-5803-2C48-9D4C-890290006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CB2361-0512-E746-9C1C-E1082EA0E084}"/>
                </a:ext>
              </a:extLst>
            </p:cNvPr>
            <p:cNvSpPr/>
            <p:nvPr/>
          </p:nvSpPr>
          <p:spPr>
            <a:xfrm>
              <a:off x="3361827" y="4056908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79CC8C-FCE9-004D-A275-1247ABE91E9A}"/>
                </a:ext>
              </a:extLst>
            </p:cNvPr>
            <p:cNvSpPr/>
            <p:nvPr/>
          </p:nvSpPr>
          <p:spPr>
            <a:xfrm>
              <a:off x="5041722" y="1361457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257E70-9410-3B4C-AD75-E5D6297D8C72}"/>
              </a:ext>
            </a:extLst>
          </p:cNvPr>
          <p:cNvSpPr/>
          <p:nvPr/>
        </p:nvSpPr>
        <p:spPr>
          <a:xfrm>
            <a:off x="8630427" y="2207718"/>
            <a:ext cx="2470820" cy="27283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많은 음악인들에게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 어려운 조옮김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 많은 악보 연주 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어려움을 느끼는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음악인들이 많음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조표를 줄이는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조옮김을 통해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쉽게 악기 연주 가능</a:t>
            </a:r>
            <a:endParaRPr lang="en-US" altLang="ko-KR" sz="1400">
              <a:solidFill>
                <a:srgbClr val="FD4276"/>
              </a:solidFill>
              <a:latin typeface="NEXON Lv2 Gothic"/>
              <a:ea typeface="NEXON Lv2 Gothic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AB530F-6D10-B34D-A3A2-2FCE66F5324A}"/>
              </a:ext>
            </a:extLst>
          </p:cNvPr>
          <p:cNvGrpSpPr/>
          <p:nvPr/>
        </p:nvGrpSpPr>
        <p:grpSpPr>
          <a:xfrm>
            <a:off x="7240273" y="3182387"/>
            <a:ext cx="645757" cy="651918"/>
            <a:chOff x="9397467" y="1647402"/>
            <a:chExt cx="1213018" cy="1213018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7D09FBD-00E1-7D42-ADE0-BE71050CB817}"/>
                </a:ext>
              </a:extLst>
            </p:cNvPr>
            <p:cNvSpPr/>
            <p:nvPr/>
          </p:nvSpPr>
          <p:spPr>
            <a:xfrm>
              <a:off x="9397467" y="1647402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3BFDD8F-3DC6-5644-8509-565D2607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40" y="1841375"/>
              <a:ext cx="825071" cy="82507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095AB34-D0FB-454F-9C11-104259626A5B}"/>
              </a:ext>
            </a:extLst>
          </p:cNvPr>
          <p:cNvGrpSpPr/>
          <p:nvPr/>
        </p:nvGrpSpPr>
        <p:grpSpPr>
          <a:xfrm>
            <a:off x="5140792" y="3204271"/>
            <a:ext cx="645757" cy="645757"/>
            <a:chOff x="6444315" y="1406771"/>
            <a:chExt cx="1213018" cy="1213018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B45C1AB-65CF-B340-8D51-7682E95CA077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BFA7158-3458-0244-B77C-78E1D168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6D43A-5B34-2C4F-8806-73D1F7E47FE4}"/>
              </a:ext>
            </a:extLst>
          </p:cNvPr>
          <p:cNvSpPr/>
          <p:nvPr/>
        </p:nvSpPr>
        <p:spPr>
          <a:xfrm>
            <a:off x="4397723" y="900429"/>
            <a:ext cx="4090332" cy="14037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/>
                <a:ea typeface="NEXON Lv2 Gothic" pitchFamily="2" charset="-127"/>
              </a:rPr>
              <a:t>다른 코드 악보 추가 구매</a:t>
            </a:r>
            <a:endParaRPr lang="en-US" altLang="ko-KR" sz="1600" b="1">
              <a:solidFill>
                <a:srgbClr val="7F7F7F"/>
              </a:solidFill>
              <a:latin typeface="NEXON Lv2 Gothic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다른 코드의 악보를 구하기 위해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원 키의 악보가 있어도 원하는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다른 코드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의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악보를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따로 구매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해야 하는 불편함</a:t>
            </a:r>
            <a:endParaRPr lang="en-US" altLang="ko-KR" sz="1400">
              <a:solidFill>
                <a:srgbClr val="908F8F"/>
              </a:solidFill>
              <a:latin typeface="NEXON Lv2 Gothic"/>
              <a:ea typeface="NEXON Lv2 Gothic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8FD05F-6D65-C748-B47E-F1C805248AB4}"/>
              </a:ext>
            </a:extLst>
          </p:cNvPr>
          <p:cNvSpPr/>
          <p:nvPr/>
        </p:nvSpPr>
        <p:spPr>
          <a:xfrm>
            <a:off x="4282051" y="4681009"/>
            <a:ext cx="4292449" cy="20501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악보 파일 수정 시 불편함 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대부분 악보는 저작권 문제로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pdf,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제공되기 때문에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음표 수정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추가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삭제 불가능한 경우가 많음</a:t>
            </a:r>
            <a:endParaRPr lang="en-US" altLang="ko-KR" sz="1400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MIDI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제공되는 경우 거의 없음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29127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DE04FBC7-8480-114A-AE22-EE11C5EE3B3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개발 배경</a:t>
            </a:r>
            <a:endParaRPr lang="en-US" altLang="ko-KR" sz="2500" b="1" kern="0" err="1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28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(4/4)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615413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Template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Matching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61871"/>
              </p:ext>
            </p:extLst>
          </p:nvPr>
        </p:nvGraphicFramePr>
        <p:xfrm>
          <a:off x="2457083" y="927116"/>
          <a:ext cx="939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28502014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7605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6" y="2704144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Training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99896"/>
              </p:ext>
            </p:extLst>
          </p:nvPr>
        </p:nvGraphicFramePr>
        <p:xfrm>
          <a:off x="2441655" y="2833878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296D80-5D28-8944-8BBC-2516D9422F33}"/>
              </a:ext>
            </a:extLst>
          </p:cNvPr>
          <p:cNvGrpSpPr/>
          <p:nvPr/>
        </p:nvGrpSpPr>
        <p:grpSpPr>
          <a:xfrm>
            <a:off x="1139424" y="4514886"/>
            <a:ext cx="1464138" cy="1792409"/>
            <a:chOff x="1159109" y="803507"/>
            <a:chExt cx="1152292" cy="1322253"/>
          </a:xfrm>
        </p:grpSpPr>
        <p:pic>
          <p:nvPicPr>
            <p:cNvPr id="29" name="그래픽 28" descr="데이터베이스">
              <a:extLst>
                <a:ext uri="{FF2B5EF4-FFF2-40B4-BE49-F238E27FC236}">
                  <a16:creationId xmlns:a16="http://schemas.microsoft.com/office/drawing/2014/main" id="{EE20BF85-F8EE-8B43-A894-0106F0C0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542D0E-3C5E-754B-9C44-466B51C0CA01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Test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A7307D1-2194-F34C-8080-01E6B7E05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54944"/>
              </p:ext>
            </p:extLst>
          </p:nvPr>
        </p:nvGraphicFramePr>
        <p:xfrm>
          <a:off x="2451765" y="4689561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8C446AE-BE10-6348-B1CA-490ED9EAF8E4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26376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BBE079-6378-1148-8CE2-96E54C87F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73558"/>
              </p:ext>
            </p:extLst>
          </p:nvPr>
        </p:nvGraphicFramePr>
        <p:xfrm>
          <a:off x="1750541" y="2259764"/>
          <a:ext cx="9068649" cy="4388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858">
                  <a:extLst>
                    <a:ext uri="{9D8B030D-6E8A-4147-A177-3AD203B41FA5}">
                      <a16:colId xmlns:a16="http://schemas.microsoft.com/office/drawing/2014/main" val="2531994312"/>
                    </a:ext>
                  </a:extLst>
                </a:gridCol>
                <a:gridCol w="2060476">
                  <a:extLst>
                    <a:ext uri="{9D8B030D-6E8A-4147-A177-3AD203B41FA5}">
                      <a16:colId xmlns:a16="http://schemas.microsoft.com/office/drawing/2014/main" val="3667960262"/>
                    </a:ext>
                  </a:extLst>
                </a:gridCol>
                <a:gridCol w="880316">
                  <a:extLst>
                    <a:ext uri="{9D8B030D-6E8A-4147-A177-3AD203B41FA5}">
                      <a16:colId xmlns:a16="http://schemas.microsoft.com/office/drawing/2014/main" val="3012457685"/>
                    </a:ext>
                  </a:extLst>
                </a:gridCol>
                <a:gridCol w="5166999">
                  <a:extLst>
                    <a:ext uri="{9D8B030D-6E8A-4147-A177-3AD203B41FA5}">
                      <a16:colId xmlns:a16="http://schemas.microsoft.com/office/drawing/2014/main" val="1432619662"/>
                    </a:ext>
                  </a:extLst>
                </a:gridCol>
              </a:tblGrid>
              <a:tr h="313473">
                <a:tc rowSpan="14">
                  <a:txBody>
                    <a:bodyPr/>
                    <a:lstStyle/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b="1" i="0" dirty="0">
                          <a:latin typeface="NEXON Lv2 Gothic" pitchFamily="2" charset="-127"/>
                          <a:ea typeface="NEXON Lv2 Gothic" pitchFamily="2" charset="-127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Template Matching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빈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tem_empty_1, tem_empty_2, ten_empty_3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3653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꽉 찬 음표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tem_full_1, tem_full_2, tem_full_3 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38686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rest2_01, rest2_02, rest2_03, rest2_04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9034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rest4_01, rest4_02, rest4_03, rest4_04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2316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rest8_01, rest8_02, rest8_03, rest8_04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14208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rest16_01, rest16_02, rest16_03, rest16_04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58556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훈련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Training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498685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0857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308193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note16_down_003, note16_down_002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67832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검증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Test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0939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2051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3747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note16_down_001, note16_down_002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487415"/>
                  </a:ext>
                </a:extLst>
              </a:tr>
            </a:tbl>
          </a:graphicData>
        </a:graphic>
      </p:graphicFrame>
      <p:pic>
        <p:nvPicPr>
          <p:cNvPr id="26" name="그래픽 25" descr="열린 폴더">
            <a:extLst>
              <a:ext uri="{FF2B5EF4-FFF2-40B4-BE49-F238E27FC236}">
                <a16:creationId xmlns:a16="http://schemas.microsoft.com/office/drawing/2014/main" id="{63C941FC-C723-F04C-B46D-10945DCF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541" y="2098312"/>
            <a:ext cx="914400" cy="91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20266-6396-5F41-A3D7-BC5E9C8D6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40" y="780536"/>
            <a:ext cx="9068649" cy="920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2A6FB-286F-CD4F-8483-6EE67A65F460}"/>
              </a:ext>
            </a:extLst>
          </p:cNvPr>
          <p:cNvSpPr txBox="1"/>
          <p:nvPr/>
        </p:nvSpPr>
        <p:spPr>
          <a:xfrm>
            <a:off x="1529313" y="1686961"/>
            <a:ext cx="10326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tem_empty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FB342-6AB8-FE47-90FA-A9AAFAAD9F1B}"/>
              </a:ext>
            </a:extLst>
          </p:cNvPr>
          <p:cNvSpPr txBox="1"/>
          <p:nvPr/>
        </p:nvSpPr>
        <p:spPr>
          <a:xfrm>
            <a:off x="2401330" y="604588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u="sng" dirty="0">
                <a:latin typeface="NEXON Lv2 Gothic" pitchFamily="2" charset="-127"/>
                <a:ea typeface="NEXON Lv2 Gothic" pitchFamily="2" charset="-127"/>
              </a:rPr>
              <a:t>tem_full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3779-4F13-E847-93C2-6E420BF3DD03}"/>
              </a:ext>
            </a:extLst>
          </p:cNvPr>
          <p:cNvSpPr txBox="1"/>
          <p:nvPr/>
        </p:nvSpPr>
        <p:spPr>
          <a:xfrm>
            <a:off x="3336325" y="1657643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rest2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FA160-E46B-E04F-811D-E67436C853A6}"/>
              </a:ext>
            </a:extLst>
          </p:cNvPr>
          <p:cNvSpPr txBox="1"/>
          <p:nvPr/>
        </p:nvSpPr>
        <p:spPr>
          <a:xfrm>
            <a:off x="3942543" y="58598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rest4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12E8-3BD5-BE44-8326-11BA47F27A8B}"/>
              </a:ext>
            </a:extLst>
          </p:cNvPr>
          <p:cNvSpPr txBox="1"/>
          <p:nvPr/>
        </p:nvSpPr>
        <p:spPr>
          <a:xfrm>
            <a:off x="4614908" y="164652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rest8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4F891-AD5F-764E-AF29-0B21C0C507A3}"/>
              </a:ext>
            </a:extLst>
          </p:cNvPr>
          <p:cNvSpPr txBox="1"/>
          <p:nvPr/>
        </p:nvSpPr>
        <p:spPr>
          <a:xfrm>
            <a:off x="5199154" y="585980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rest16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87527-5311-D747-8933-BA688FBB0AE1}"/>
              </a:ext>
            </a:extLst>
          </p:cNvPr>
          <p:cNvSpPr txBox="1"/>
          <p:nvPr/>
        </p:nvSpPr>
        <p:spPr>
          <a:xfrm>
            <a:off x="5673809" y="162735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D750A-0297-4245-AEFE-248ABB2DE18E}"/>
              </a:ext>
            </a:extLst>
          </p:cNvPr>
          <p:cNvSpPr txBox="1"/>
          <p:nvPr/>
        </p:nvSpPr>
        <p:spPr>
          <a:xfrm>
            <a:off x="6284864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BBF84-2359-A342-B2BD-33E51C4CC2A4}"/>
              </a:ext>
            </a:extLst>
          </p:cNvPr>
          <p:cNvSpPr txBox="1"/>
          <p:nvPr/>
        </p:nvSpPr>
        <p:spPr>
          <a:xfrm>
            <a:off x="6899333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BAED9-677F-4F4F-A92B-723FFB4CB608}"/>
              </a:ext>
            </a:extLst>
          </p:cNvPr>
          <p:cNvSpPr txBox="1"/>
          <p:nvPr/>
        </p:nvSpPr>
        <p:spPr>
          <a:xfrm>
            <a:off x="7426397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21CB7-B01E-0C48-BCA4-03C4DA258F92}"/>
              </a:ext>
            </a:extLst>
          </p:cNvPr>
          <p:cNvSpPr txBox="1"/>
          <p:nvPr/>
        </p:nvSpPr>
        <p:spPr>
          <a:xfrm>
            <a:off x="8065328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67396-7033-E745-B59E-B0419FABFA22}"/>
              </a:ext>
            </a:extLst>
          </p:cNvPr>
          <p:cNvSpPr txBox="1"/>
          <p:nvPr/>
        </p:nvSpPr>
        <p:spPr>
          <a:xfrm>
            <a:off x="8627970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23A4C-1692-1644-9229-B4941DA11E09}"/>
              </a:ext>
            </a:extLst>
          </p:cNvPr>
          <p:cNvSpPr txBox="1"/>
          <p:nvPr/>
        </p:nvSpPr>
        <p:spPr>
          <a:xfrm>
            <a:off x="9257309" y="1607202"/>
            <a:ext cx="9925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57152-4B31-7148-ACE5-21432E17F927}"/>
              </a:ext>
            </a:extLst>
          </p:cNvPr>
          <p:cNvSpPr txBox="1"/>
          <p:nvPr/>
        </p:nvSpPr>
        <p:spPr>
          <a:xfrm>
            <a:off x="9927516" y="587984"/>
            <a:ext cx="12250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549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B4570BC2-9F7B-E04A-9F22-435BF4D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15" y="1605714"/>
            <a:ext cx="4445000" cy="1308100"/>
          </a:xfrm>
          <a:prstGeom prst="rect">
            <a:avLst/>
          </a:prstGeom>
        </p:spPr>
      </p:pic>
      <p:pic>
        <p:nvPicPr>
          <p:cNvPr id="23" name="그림 22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7923CB9A-D095-C94D-ACDC-DB71DEB4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1" y="3783024"/>
            <a:ext cx="5080000" cy="1333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B3DF6-DDAC-7642-8848-A07367230A59}"/>
              </a:ext>
            </a:extLst>
          </p:cNvPr>
          <p:cNvSpPr txBox="1"/>
          <p:nvPr/>
        </p:nvSpPr>
        <p:spPr>
          <a:xfrm>
            <a:off x="1663715" y="93823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탬플릿 매칭 </a:t>
            </a:r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B405EC-17AB-C949-BD10-D59F1DB778F9}"/>
              </a:ext>
            </a:extLst>
          </p:cNvPr>
          <p:cNvSpPr txBox="1"/>
          <p:nvPr/>
        </p:nvSpPr>
        <p:spPr>
          <a:xfrm>
            <a:off x="1663715" y="3262206"/>
            <a:ext cx="850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 /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있는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BC9B127F-C253-954A-AAF9-4D58A8C4BB9B}"/>
              </a:ext>
            </a:extLst>
          </p:cNvPr>
          <p:cNvSpPr/>
          <p:nvPr/>
        </p:nvSpPr>
        <p:spPr>
          <a:xfrm>
            <a:off x="1788077" y="183607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CE276A1-969E-034C-90B3-F881BC876645}"/>
              </a:ext>
            </a:extLst>
          </p:cNvPr>
          <p:cNvCxnSpPr>
            <a:cxnSpLocks/>
          </p:cNvCxnSpPr>
          <p:nvPr/>
        </p:nvCxnSpPr>
        <p:spPr>
          <a:xfrm flipV="1">
            <a:off x="2477996" y="1637833"/>
            <a:ext cx="4478985" cy="228000"/>
          </a:xfrm>
          <a:prstGeom prst="line">
            <a:avLst/>
          </a:prstGeom>
          <a:ln w="476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5A50AA5-1A16-784D-B628-E888F8651A2B}"/>
              </a:ext>
            </a:extLst>
          </p:cNvPr>
          <p:cNvCxnSpPr>
            <a:cxnSpLocks/>
          </p:cNvCxnSpPr>
          <p:nvPr/>
        </p:nvCxnSpPr>
        <p:spPr>
          <a:xfrm>
            <a:off x="2477996" y="2793140"/>
            <a:ext cx="4478985" cy="100827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655C5AEB-5268-9A4E-B378-D675945CD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70" y="1779636"/>
            <a:ext cx="643121" cy="1001147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8EAA7EC7-C4BA-0447-BE72-3918BA95269D}"/>
              </a:ext>
            </a:extLst>
          </p:cNvPr>
          <p:cNvSpPr/>
          <p:nvPr/>
        </p:nvSpPr>
        <p:spPr>
          <a:xfrm>
            <a:off x="6925272" y="1616419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하얀색, 빨간색이(가) 표시된 사진&#10;&#10;자동 생성된 설명">
            <a:extLst>
              <a:ext uri="{FF2B5EF4-FFF2-40B4-BE49-F238E27FC236}">
                <a16:creationId xmlns:a16="http://schemas.microsoft.com/office/drawing/2014/main" id="{9D4C0E51-5081-7545-810A-8288EE33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20" y="3972139"/>
            <a:ext cx="889000" cy="1333500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7F98B9CA-CCD9-4146-8680-090BA07EB11B}"/>
              </a:ext>
            </a:extLst>
          </p:cNvPr>
          <p:cNvSpPr/>
          <p:nvPr/>
        </p:nvSpPr>
        <p:spPr>
          <a:xfrm>
            <a:off x="1795089" y="3979930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01CC2D3E-0518-014F-B0DD-67191C56C8F5}"/>
              </a:ext>
            </a:extLst>
          </p:cNvPr>
          <p:cNvSpPr/>
          <p:nvPr/>
        </p:nvSpPr>
        <p:spPr>
          <a:xfrm>
            <a:off x="6295706" y="395518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C22FE7-EC13-CA43-B01C-CD246ED8CB96}"/>
              </a:ext>
            </a:extLst>
          </p:cNvPr>
          <p:cNvGrpSpPr/>
          <p:nvPr/>
        </p:nvGrpSpPr>
        <p:grpSpPr>
          <a:xfrm>
            <a:off x="2705590" y="5117665"/>
            <a:ext cx="943008" cy="1297395"/>
            <a:chOff x="2685760" y="5240508"/>
            <a:chExt cx="943008" cy="1297395"/>
          </a:xfrm>
        </p:grpSpPr>
        <p:pic>
          <p:nvPicPr>
            <p:cNvPr id="6" name="그림 5" descr="그리기, 음식이(가) 표시된 사진&#10;&#10;자동 생성된 설명">
              <a:extLst>
                <a:ext uri="{FF2B5EF4-FFF2-40B4-BE49-F238E27FC236}">
                  <a16:creationId xmlns:a16="http://schemas.microsoft.com/office/drawing/2014/main" id="{FC894EC6-497E-9240-BFC7-2E255C9B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064" y="5368510"/>
              <a:ext cx="506401" cy="1073088"/>
            </a:xfrm>
            <a:prstGeom prst="rect">
              <a:avLst/>
            </a:prstGeom>
          </p:spPr>
        </p:pic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93E15037-ECD5-C74E-B545-ED7D4D2130FB}"/>
                </a:ext>
              </a:extLst>
            </p:cNvPr>
            <p:cNvSpPr/>
            <p:nvPr/>
          </p:nvSpPr>
          <p:spPr>
            <a:xfrm>
              <a:off x="2685760" y="5240508"/>
              <a:ext cx="943008" cy="1297395"/>
            </a:xfrm>
            <a:prstGeom prst="frame">
              <a:avLst>
                <a:gd name="adj1" fmla="val 533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>
            <a:extLst>
              <a:ext uri="{FF2B5EF4-FFF2-40B4-BE49-F238E27FC236}">
                <a16:creationId xmlns:a16="http://schemas.microsoft.com/office/drawing/2014/main" id="{8E123E8F-DBA6-3E4E-865F-BA0865405B25}"/>
              </a:ext>
            </a:extLst>
          </p:cNvPr>
          <p:cNvSpPr/>
          <p:nvPr/>
        </p:nvSpPr>
        <p:spPr>
          <a:xfrm>
            <a:off x="8050064" y="3999777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92A9D95-BF70-D04E-B5AC-754ECABFCA1F}"/>
              </a:ext>
            </a:extLst>
          </p:cNvPr>
          <p:cNvCxnSpPr>
            <a:cxnSpLocks/>
          </p:cNvCxnSpPr>
          <p:nvPr/>
        </p:nvCxnSpPr>
        <p:spPr>
          <a:xfrm>
            <a:off x="1797980" y="4930310"/>
            <a:ext cx="920515" cy="1480744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507800C7-6EDC-BC43-8C45-61C6BB851B8E}"/>
              </a:ext>
            </a:extLst>
          </p:cNvPr>
          <p:cNvCxnSpPr>
            <a:cxnSpLocks/>
          </p:cNvCxnSpPr>
          <p:nvPr/>
        </p:nvCxnSpPr>
        <p:spPr>
          <a:xfrm>
            <a:off x="2485008" y="3999777"/>
            <a:ext cx="1171019" cy="118246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5FB72C8-35B5-7145-BB12-3BB66E606467}"/>
              </a:ext>
            </a:extLst>
          </p:cNvPr>
          <p:cNvCxnSpPr>
            <a:cxnSpLocks/>
          </p:cNvCxnSpPr>
          <p:nvPr/>
        </p:nvCxnSpPr>
        <p:spPr>
          <a:xfrm>
            <a:off x="6925272" y="4891268"/>
            <a:ext cx="1175248" cy="38908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2BA4621-1DED-5D44-9DD9-0C611277D40A}"/>
              </a:ext>
            </a:extLst>
          </p:cNvPr>
          <p:cNvCxnSpPr>
            <a:cxnSpLocks/>
          </p:cNvCxnSpPr>
          <p:nvPr/>
        </p:nvCxnSpPr>
        <p:spPr>
          <a:xfrm>
            <a:off x="6973713" y="3978051"/>
            <a:ext cx="1182590" cy="4942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09749C-65A4-8A40-86EC-48B6E5531E72}"/>
              </a:ext>
            </a:extLst>
          </p:cNvPr>
          <p:cNvSpPr txBox="1"/>
          <p:nvPr/>
        </p:nvSpPr>
        <p:spPr>
          <a:xfrm>
            <a:off x="7877663" y="1866346"/>
            <a:ext cx="335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PNG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로 변환 된 악보 파일에서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템플릿 매칭할 것 이기 때문에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투명 데이터 변환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FF90A9-DF70-F745-BA28-CC214BC1562F}"/>
              </a:ext>
            </a:extLst>
          </p:cNvPr>
          <p:cNvSpPr txBox="1"/>
          <p:nvPr/>
        </p:nvSpPr>
        <p:spPr>
          <a:xfrm>
            <a:off x="3702560" y="5043622"/>
            <a:ext cx="210346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정확도 높이기 위해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제외한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데이터만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훈련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9344ED-4679-F847-8960-33B626BCDDD9}"/>
              </a:ext>
            </a:extLst>
          </p:cNvPr>
          <p:cNvSpPr txBox="1"/>
          <p:nvPr/>
        </p:nvSpPr>
        <p:spPr>
          <a:xfrm>
            <a:off x="9108694" y="3871332"/>
            <a:ext cx="2579552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악보데이터에서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분류할 것이기 때문에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유지한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검증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571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2A68-6B5B-4695-BB5F-09F959D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6CB1A9-192D-6748-950F-0992DE5F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807782"/>
              </p:ext>
            </p:extLst>
          </p:nvPr>
        </p:nvGraphicFramePr>
        <p:xfrm>
          <a:off x="559402" y="3029875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9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PyCharm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73387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PyCharm CE 2019.3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Python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3.7.0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영상처리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50" name="그림 49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6B2DA245-CCA1-C84E-9A54-6DDA95C46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34" y="907279"/>
            <a:ext cx="1581817" cy="1963636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30BA7066-940B-2347-B0ED-1C2E73B3C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0576"/>
              </p:ext>
            </p:extLst>
          </p:nvPr>
        </p:nvGraphicFramePr>
        <p:xfrm>
          <a:off x="8381183" y="3037614"/>
          <a:ext cx="3990320" cy="239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41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2799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OpenCV 4.1.0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이미지 전 처리 후 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102B00D-8584-408F-99D2-D01E9BA9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02" y="698960"/>
            <a:ext cx="2295920" cy="2262212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757ADE-8771-624B-B99A-AD53400C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951890"/>
              </p:ext>
            </p:extLst>
          </p:nvPr>
        </p:nvGraphicFramePr>
        <p:xfrm>
          <a:off x="4396704" y="3017742"/>
          <a:ext cx="3990320" cy="2343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33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TensorFlow + Keras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97819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 2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와 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Keras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활용하여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분류 위한 모델 레이어 추가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분류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모델 구현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12" name="그림 1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E87F88E-E80F-E44C-BCA7-E67D7956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05" y="1043960"/>
            <a:ext cx="2028329" cy="1690274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3E46FD9E-FFF9-5745-8FFD-EC207A9F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6855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516F619E-BB5A-7344-BA4F-84479F61B86C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39F62D-FC1A-E04D-9F43-CDD45BE3E0B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CE503F1-3FC4-8D4E-8F65-A0C07D64818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F41A3B1-CC53-FF45-8E7E-BC36D59F387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7207A8-38C2-7C40-AF56-D77E3378DF26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BC2789D-345C-2B4E-8A16-4E18E24045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86EB0E-A588-214A-9935-6040F337A21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36CDA7-310F-F94B-A402-2AE447B563DA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D2BC21C-DEF1-9146-868D-ED1DB686F41D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00F467F-7AFC-6C4B-B317-1AA09A75702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1C930F-5598-AB4F-B59A-74B93A5BDFC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575467-D526-B640-8F0E-573BCF872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5431368"/>
            <a:ext cx="1314923" cy="1314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CE36E-6CE5-C449-86A7-94F992D12294}"/>
              </a:ext>
            </a:extLst>
          </p:cNvPr>
          <p:cNvSpPr txBox="1"/>
          <p:nvPr/>
        </p:nvSpPr>
        <p:spPr>
          <a:xfrm>
            <a:off x="3810818" y="5421662"/>
            <a:ext cx="656141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* 서버 구축 전 딥러닝 시 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en-US" altLang="ko-Kore-KR" b="1" dirty="0" err="1">
                <a:latin typeface="NEXON Lv2 Gothic" pitchFamily="2" charset="-127"/>
                <a:ea typeface="NEXON Lv2 Gothic" pitchFamily="2" charset="-127"/>
              </a:rPr>
              <a:t>Colaboratory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사용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클라우드 서버에서 코드 실행하기 때문에 사용 중인 컴퓨터 성능과 관계 없이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GPU(Graphics Processing Unit), TPU(</a:t>
            </a:r>
            <a:r>
              <a:rPr lang="en" altLang="ko-Kore-KR" sz="1500" dirty="0">
                <a:latin typeface="NEXON Lv2 Gothic" pitchFamily="2" charset="-127"/>
                <a:ea typeface="NEXON Lv2 Gothic" pitchFamily="2" charset="-127"/>
              </a:rPr>
              <a:t>Tensor Processing Unit)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포함한 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하드웨어 성능 활용 가능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(TPU – 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인공 지능에 적합 하도록 개발한 컴퓨터 주 </a:t>
            </a:r>
            <a:r>
              <a:rPr kumimoji="1" lang="ko-KR" altLang="en-US" sz="1300" dirty="0" err="1">
                <a:latin typeface="NEXON Lv2 Gothic" pitchFamily="2" charset="-127"/>
                <a:ea typeface="NEXON Lv2 Gothic" pitchFamily="2" charset="-127"/>
              </a:rPr>
              <a:t>연산장치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/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구글 최초 개발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</a:p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  </a:t>
            </a:r>
          </a:p>
        </p:txBody>
      </p:sp>
      <p:pic>
        <p:nvPicPr>
          <p:cNvPr id="7" name="그림 6" descr="텍스트, 표지판, 그리기, 플레이트이(가) 표시된 사진&#10;&#10;자동 생성된 설명">
            <a:extLst>
              <a:ext uri="{FF2B5EF4-FFF2-40B4-BE49-F238E27FC236}">
                <a16:creationId xmlns:a16="http://schemas.microsoft.com/office/drawing/2014/main" id="{3DBB68E5-89ED-CD44-89BB-76011A5E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7" y="1126567"/>
            <a:ext cx="1581817" cy="1581817"/>
          </a:xfrm>
          <a:prstGeom prst="rect">
            <a:avLst/>
          </a:prstGeom>
        </p:spPr>
      </p:pic>
      <p:sp>
        <p:nvSpPr>
          <p:cNvPr id="8" name="십자형[C] 7">
            <a:extLst>
              <a:ext uri="{FF2B5EF4-FFF2-40B4-BE49-F238E27FC236}">
                <a16:creationId xmlns:a16="http://schemas.microsoft.com/office/drawing/2014/main" id="{895C080D-DDCC-5742-A808-8DBBDAD1C80D}"/>
              </a:ext>
            </a:extLst>
          </p:cNvPr>
          <p:cNvSpPr/>
          <p:nvPr/>
        </p:nvSpPr>
        <p:spPr>
          <a:xfrm>
            <a:off x="6268746" y="1652773"/>
            <a:ext cx="598488" cy="588724"/>
          </a:xfrm>
          <a:prstGeom prst="plus">
            <a:avLst>
              <a:gd name="adj" fmla="val 41324"/>
            </a:avLst>
          </a:prstGeom>
          <a:solidFill>
            <a:srgbClr val="8497A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5021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표지판이(가) 표시된 사진&#10;&#10;자동 생성된 설명">
            <a:extLst>
              <a:ext uri="{FF2B5EF4-FFF2-40B4-BE49-F238E27FC236}">
                <a16:creationId xmlns:a16="http://schemas.microsoft.com/office/drawing/2014/main" id="{1CCAF82D-9475-194E-AF02-8E07978D9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13" y="1298085"/>
            <a:ext cx="2073114" cy="1883809"/>
          </a:xfrm>
          <a:prstGeom prst="rect">
            <a:avLst/>
          </a:prstGeom>
        </p:spPr>
      </p:pic>
      <p:pic>
        <p:nvPicPr>
          <p:cNvPr id="37" name="그림 3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62EDE6F-4784-462D-ACA5-88C880CD2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74" y="1298085"/>
            <a:ext cx="2045606" cy="192335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F0C3244-0E15-514C-B993-149739394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59157"/>
              </p:ext>
            </p:extLst>
          </p:nvPr>
        </p:nvGraphicFramePr>
        <p:xfrm>
          <a:off x="1075133" y="3609000"/>
          <a:ext cx="3990320" cy="283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409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MySQL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42871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MySQL Workbench 8.0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정보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된 음표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48C91899-30FD-AA49-AA09-3CA4BD929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7126"/>
              </p:ext>
            </p:extLst>
          </p:nvPr>
        </p:nvGraphicFramePr>
        <p:xfrm>
          <a:off x="4562626" y="3609000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23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Android</a:t>
                      </a:r>
                      <a:r>
                        <a:rPr lang="ko-KR" altLang="en-US" b="1" i="0" u="sng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Studio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235617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Studio 3.5</a:t>
                      </a: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9.0(API 28),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NDK 19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서버를 통한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연동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입력 받은 악보 서버로 전송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인터페이스 어플리케이션 구현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9F4BEF-33CF-2447-9A1C-3572D6FF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28508"/>
              </p:ext>
            </p:extLst>
          </p:nvPr>
        </p:nvGraphicFramePr>
        <p:xfrm>
          <a:off x="7973704" y="3609000"/>
          <a:ext cx="3990320" cy="315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63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Visual Studio Code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08430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Visual Studio Code 1.31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구조 변환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데이터 활용한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43A9453-71B3-6640-92C0-2BEA326ADC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80" y="1259904"/>
            <a:ext cx="1890555" cy="1890555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689EB5-60CC-2C4A-B91A-27480654B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A4F47FD-36D7-9E4A-A537-3886EE9A497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8FE469-38C0-3441-ABE8-0FEAC5C0BC15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5826F86-815B-E642-A314-5E46857ABC4A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559FA9-F68E-6749-B35B-B61CFF0A24E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1341627-937A-6B4D-A830-74C5D59B1FA3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1087003-9555-6440-8E52-A84E4F8DDB5A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2CCD3-8ED1-304A-BC64-A2C76EC6C32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8BCB93-2864-F44F-A782-B6C6933EECF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E6E31A-F5B0-4A40-A788-84349D3FFA3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35ABF68-05B1-0D44-88D7-2AD5972F3E75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4EA8D1E-7B75-6447-8161-F8979D1F35B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 </a:t>
            </a:r>
          </a:p>
        </p:txBody>
      </p:sp>
    </p:spTree>
    <p:extLst>
      <p:ext uri="{BB962C8B-B14F-4D97-AF65-F5344CB8AC3E}">
        <p14:creationId xmlns:p14="http://schemas.microsoft.com/office/powerpoint/2010/main" val="1355176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아마존웹서버에 대한 이미지 검색결과">
            <a:extLst>
              <a:ext uri="{FF2B5EF4-FFF2-40B4-BE49-F238E27FC236}">
                <a16:creationId xmlns:a16="http://schemas.microsoft.com/office/drawing/2014/main" id="{44B654D9-D1AB-4AD1-9A80-A754A393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54" y="792069"/>
            <a:ext cx="2694015" cy="18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B7F512-7BAD-4FEE-9819-7239E28E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62886"/>
              </p:ext>
            </p:extLst>
          </p:nvPr>
        </p:nvGraphicFramePr>
        <p:xfrm>
          <a:off x="4154969" y="991501"/>
          <a:ext cx="3858266" cy="1560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8266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172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/>
                        </a:rPr>
                        <a:t>SERVER</a:t>
                      </a:r>
                      <a:endParaRPr lang="ko-KR" altLang="en-US" b="1" i="0" u="sng">
                        <a:latin typeface="NEXON Lv2 Gothic" pitchFamily="2" charset="-127"/>
                        <a:ea typeface="NEXON Lv2 Gothic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1949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OS : </a:t>
                      </a:r>
                      <a:r>
                        <a:rPr lang="en-US" altLang="ko-KR" b="0" i="0" err="1">
                          <a:latin typeface="NEXON Lv2 Gothic" pitchFamily="2" charset="-127"/>
                          <a:ea typeface="NEXON Lv2 Gothic"/>
                        </a:rPr>
                        <a:t>Linuxs</a:t>
                      </a:r>
                      <a:endParaRPr lang="en-US" alt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php 7.0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MySQL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/>
                        </a:rPr>
                        <a:t>사이의 악보 파일 데이터 송수신</a:t>
                      </a:r>
                      <a:endParaRPr lang="en-US" alt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Apache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/>
                        </a:rPr>
                        <a:t>이용한 웹 서버 구축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1BFC3C-712F-AA42-8F0E-C2B3CCDF0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81337"/>
              </p:ext>
            </p:extLst>
          </p:nvPr>
        </p:nvGraphicFramePr>
        <p:xfrm>
          <a:off x="1159102" y="2904888"/>
          <a:ext cx="10521711" cy="2353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601">
                  <a:extLst>
                    <a:ext uri="{9D8B030D-6E8A-4147-A177-3AD203B41FA5}">
                      <a16:colId xmlns:a16="http://schemas.microsoft.com/office/drawing/2014/main" val="2756342270"/>
                    </a:ext>
                  </a:extLst>
                </a:gridCol>
                <a:gridCol w="736557">
                  <a:extLst>
                    <a:ext uri="{9D8B030D-6E8A-4147-A177-3AD203B41FA5}">
                      <a16:colId xmlns:a16="http://schemas.microsoft.com/office/drawing/2014/main" val="3073226830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08105433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217096229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50046082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137720156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591587538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20226635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531754884"/>
                    </a:ext>
                  </a:extLst>
                </a:gridCol>
              </a:tblGrid>
              <a:tr h="730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인스턴스 크기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GPU-Tesla V100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피어 투 피어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vCPU</a:t>
                      </a:r>
                    </a:p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(Virtual CPU)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네트워크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EBS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온디맨드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요금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/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334370"/>
                  </a:ext>
                </a:extLst>
              </a:tr>
              <a:tr h="438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p3.2xlarge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최대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1.5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3.06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96853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p3.8xlarge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32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244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7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12.24 USD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6958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p3.16xlargre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128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488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24.48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678573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p3dn.24xlarge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256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96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768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31.218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48007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72E3C5-A0A3-41D9-B77B-AF6E33FD8FC8}"/>
              </a:ext>
            </a:extLst>
          </p:cNvPr>
          <p:cNvSpPr txBox="1"/>
          <p:nvPr/>
        </p:nvSpPr>
        <p:spPr>
          <a:xfrm>
            <a:off x="1159102" y="5395639"/>
            <a:ext cx="1001517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예상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비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용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서버 총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10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시간 사용 예상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=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12.24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X 10 = 122.4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=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143,084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원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(p3.8xlarge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기준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</a:p>
          <a:p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총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1,380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개 음표 데이터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-&gt; 8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위해 사용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추가 시간 고려하여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사용 예상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7833C83-F6D5-CF44-9E0D-927B8BDE4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AFFEB9D-2651-714D-942C-F79E0239A137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CA2D8D-30E7-D944-9F04-AE5759B67903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112A3E-43EA-0043-8DCE-ECFFE948A56B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4A83E4-1F1A-6F46-810D-197E8F614FC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236D2A-41EB-9941-AE83-11560BAA371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4DA7C65-ABCC-C747-B861-D9A1FBEBC79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96E275E-53A8-6F42-B3DC-9097BC07D56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77D3197-9CB0-4E45-B9B7-90B2407E8F1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9C4FB1D-25A3-EC43-8D3F-4A9A5E3635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96F357-6A3C-E144-ADE9-214E19261D9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EF592E4-4246-7A47-BAFC-B33B885579F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 </a:t>
            </a:r>
          </a:p>
        </p:txBody>
      </p:sp>
    </p:spTree>
    <p:extLst>
      <p:ext uri="{BB962C8B-B14F-4D97-AF65-F5344CB8AC3E}">
        <p14:creationId xmlns:p14="http://schemas.microsoft.com/office/powerpoint/2010/main" val="889939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29684"/>
              </p:ext>
            </p:extLst>
          </p:nvPr>
        </p:nvGraphicFramePr>
        <p:xfrm>
          <a:off x="1302431" y="828674"/>
          <a:ext cx="10444387" cy="55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5726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8665233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88893921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3928332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02334790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265573722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77633972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추진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7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주제에 따른 사전 조사 및 자료 수집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제안서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사진 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수집 및 </a:t>
                      </a:r>
                      <a:r>
                        <a:rPr lang="ko-KR" altLang="en-US" sz="1300" b="1" i="0" err="1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요구사항 정의 </a:t>
                      </a:r>
                      <a:endParaRPr lang="en-US" altLang="ko-KR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및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요구 사항 분석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분석된 자료를 바탕으로 요구 사항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시스템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통합 및 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테스트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테스트된 모듈을 점진적으로 통합 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테스팅 과정에서 생기는 문제점 보안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인식률 높이기 위한 코드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최종 검토 및 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최종 점검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졸업작품 보고서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설명서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발표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D3D2DF1-440A-4E20-A620-666AF6A4B65F}"/>
              </a:ext>
            </a:extLst>
          </p:cNvPr>
          <p:cNvSpPr/>
          <p:nvPr/>
        </p:nvSpPr>
        <p:spPr>
          <a:xfrm>
            <a:off x="7103041" y="146182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BF2D63-9A29-4E32-B279-2C9581605C15}"/>
              </a:ext>
            </a:extLst>
          </p:cNvPr>
          <p:cNvSpPr/>
          <p:nvPr/>
        </p:nvSpPr>
        <p:spPr>
          <a:xfrm>
            <a:off x="7718912" y="1461821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B12BD3B-B948-4903-94B6-C8B5E3266868}"/>
              </a:ext>
            </a:extLst>
          </p:cNvPr>
          <p:cNvSpPr/>
          <p:nvPr/>
        </p:nvSpPr>
        <p:spPr>
          <a:xfrm>
            <a:off x="7711163" y="2233080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562DEA-358C-4BBE-83D3-6FBA035D59B4}"/>
              </a:ext>
            </a:extLst>
          </p:cNvPr>
          <p:cNvSpPr/>
          <p:nvPr/>
        </p:nvSpPr>
        <p:spPr>
          <a:xfrm>
            <a:off x="8302520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1AB0FB-F5A0-45AF-879D-0F0110F9548F}"/>
              </a:ext>
            </a:extLst>
          </p:cNvPr>
          <p:cNvSpPr/>
          <p:nvPr/>
        </p:nvSpPr>
        <p:spPr>
          <a:xfrm>
            <a:off x="8300461" y="370598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9A7E023-7FE1-4236-BDBC-D70A6356D39D}"/>
              </a:ext>
            </a:extLst>
          </p:cNvPr>
          <p:cNvSpPr/>
          <p:nvPr/>
        </p:nvSpPr>
        <p:spPr>
          <a:xfrm>
            <a:off x="8909305" y="3720056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1C7701-FE6E-442D-8354-D984C3959C37}"/>
              </a:ext>
            </a:extLst>
          </p:cNvPr>
          <p:cNvSpPr/>
          <p:nvPr/>
        </p:nvSpPr>
        <p:spPr>
          <a:xfrm>
            <a:off x="8899776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82086F-FCD7-4B5B-92A2-8EBA30B47291}"/>
              </a:ext>
            </a:extLst>
          </p:cNvPr>
          <p:cNvSpPr/>
          <p:nvPr/>
        </p:nvSpPr>
        <p:spPr>
          <a:xfrm>
            <a:off x="9492598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F5A2F8B-4239-4954-A022-51732793F948}"/>
              </a:ext>
            </a:extLst>
          </p:cNvPr>
          <p:cNvSpPr/>
          <p:nvPr/>
        </p:nvSpPr>
        <p:spPr>
          <a:xfrm>
            <a:off x="9492598" y="37286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08AFAAB-EAAF-4976-9CC3-F065717B17DD}"/>
              </a:ext>
            </a:extLst>
          </p:cNvPr>
          <p:cNvSpPr/>
          <p:nvPr/>
        </p:nvSpPr>
        <p:spPr>
          <a:xfrm>
            <a:off x="10103771" y="4437073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083E44-CEF6-4FED-BA95-04E7A8AE1DC1}"/>
              </a:ext>
            </a:extLst>
          </p:cNvPr>
          <p:cNvSpPr/>
          <p:nvPr/>
        </p:nvSpPr>
        <p:spPr>
          <a:xfrm>
            <a:off x="9492597" y="5150607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B7C742-C1B6-4DC9-A34E-3164D6213E10}"/>
              </a:ext>
            </a:extLst>
          </p:cNvPr>
          <p:cNvSpPr/>
          <p:nvPr/>
        </p:nvSpPr>
        <p:spPr>
          <a:xfrm>
            <a:off x="10120327" y="514550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10FA30-DDDC-449C-B685-26C9284DF1FA}"/>
              </a:ext>
            </a:extLst>
          </p:cNvPr>
          <p:cNvSpPr/>
          <p:nvPr/>
        </p:nvSpPr>
        <p:spPr>
          <a:xfrm>
            <a:off x="10703620" y="5145508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7CA5FA-A292-47ED-BDDA-343840B91F7A}"/>
              </a:ext>
            </a:extLst>
          </p:cNvPr>
          <p:cNvSpPr/>
          <p:nvPr/>
        </p:nvSpPr>
        <p:spPr>
          <a:xfrm>
            <a:off x="11353800" y="5934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21FF08-47A9-4B6A-8DC2-6AC81B64BFFB}"/>
              </a:ext>
            </a:extLst>
          </p:cNvPr>
          <p:cNvSpPr/>
          <p:nvPr/>
        </p:nvSpPr>
        <p:spPr>
          <a:xfrm>
            <a:off x="7719227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7779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20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(1/2)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06E859-D5D1-CE47-8ABC-07005317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31658"/>
              </p:ext>
            </p:extLst>
          </p:nvPr>
        </p:nvGraphicFramePr>
        <p:xfrm>
          <a:off x="1026999" y="850302"/>
          <a:ext cx="2949988" cy="551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모듈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PDF to PNG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오선지 좌표 추출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음계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50%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음표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데이터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0ED9BD-1800-934E-A378-B527688F2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03971"/>
              </p:ext>
            </p:extLst>
          </p:nvPr>
        </p:nvGraphicFramePr>
        <p:xfrm>
          <a:off x="4268963" y="850302"/>
          <a:ext cx="2949988" cy="5585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서버 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&amp; Database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앱 연동</a:t>
                      </a:r>
                      <a:endParaRPr lang="en-US" altLang="ko-KR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8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음표 데이터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설계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40%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F2B3DB8-4129-E34F-94C6-56A11416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708638"/>
              </p:ext>
            </p:extLst>
          </p:nvPr>
        </p:nvGraphicFramePr>
        <p:xfrm>
          <a:off x="7510927" y="838954"/>
          <a:ext cx="2949988" cy="306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UI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895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A2C402-A90D-894F-AB94-4DD5A8CF6EE5}"/>
              </a:ext>
            </a:extLst>
          </p:cNvPr>
          <p:cNvSpPr txBox="1"/>
          <p:nvPr/>
        </p:nvSpPr>
        <p:spPr>
          <a:xfrm>
            <a:off x="7387997" y="3960711"/>
            <a:ext cx="446277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상세 모듈 별 구현은 대부분 완료되었으나 통합 과정 중에 있음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서버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Database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설계 완료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어플리케이션은 상세 모듈이 통합 된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후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구현 예정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전체 개발 진행 상황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=</a:t>
            </a:r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553943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506325" y="3313542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09256"/>
              </p:ext>
            </p:extLst>
          </p:nvPr>
        </p:nvGraphicFramePr>
        <p:xfrm>
          <a:off x="1154167" y="1586128"/>
          <a:ext cx="4182038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2038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시 문제점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개발 방법에 대한 결정 지연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탬플릿 매칭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두가지 방법을 어떻게 사용할지에 대한 고민에 결정 지연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훈련 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2, 4, 8, 16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음표를 동시에 트레이닝 시킴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시간 매우 김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0391"/>
              </p:ext>
            </p:extLst>
          </p:nvPr>
        </p:nvGraphicFramePr>
        <p:xfrm>
          <a:off x="6689699" y="694588"/>
          <a:ext cx="5382852" cy="585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2852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28183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해결방안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243594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시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음표 좌표 통해 음표의 음계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쉼표의 좌표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통해 음표의 박자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 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8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4, 8, 16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 각각 따로 훈련 시킨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파일들 통합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별 훈련 된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파일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load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하여 사용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정확도 올라감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 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데이터와 테스트 데이터가 증가함에 따라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epoch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steps per epoch, validation step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의 비율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맞춤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현재 훈련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960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240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Tx/>
                        <a:buAutoNum type="arabicParenR" startAt="4"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설계 모듈 구체화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깃 활용 통해 개발한 코드 공유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5)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상세 설계서 작성으로 기능별 변수 명 재 분류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EFE3C8D-8455-5540-BE4A-ECBEC7B432B7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F04235C3-98AF-AB44-9107-571EDF377BF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530FAA2-3E9C-A143-995F-2C079F5865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032E856-63E6-2F4D-BBFB-19169141322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90CAA6-D279-5D4D-A9F1-E8290981A9BC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DE7C262-2A7F-504D-913C-3AA63D1BAB4B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28577E2-0255-2148-9BCC-938A3F665249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87420B4-DACB-1742-9711-9E5C67E54BD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E0436E-49CD-D844-92B1-B6D510E0680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9D526E5-AB6D-574F-BD16-E8A7C080FF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9597F55-1A8F-F747-A59F-0F6B962DE5F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522C7-B9FD-A54B-9F2B-9EB807B9627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(2/2)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73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주차별 진행 상황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DC3F9-0F05-3F4F-9FF4-F89285780DCC}"/>
              </a:ext>
            </a:extLst>
          </p:cNvPr>
          <p:cNvSpPr txBox="1"/>
          <p:nvPr/>
        </p:nvSpPr>
        <p:spPr>
          <a:xfrm>
            <a:off x="1255773" y="6307295"/>
            <a:ext cx="5647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>
                <a:latin typeface="NEXON Lv2 Gothic" pitchFamily="2" charset="-127"/>
                <a:ea typeface="NEXON Lv2 Gothic" pitchFamily="2" charset="-127"/>
              </a:rPr>
              <a:t>* 매주 </a:t>
            </a:r>
            <a:r>
              <a:rPr kumimoji="1" lang="ko-Kore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화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목요일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20:30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보이스톡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r>
              <a:rPr kumimoji="1"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토요일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11:00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구로역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카페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endParaRPr kumimoji="1" lang="ko-Kore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2D7075-1F23-7446-86BA-2D2BB3639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12639"/>
              </p:ext>
            </p:extLst>
          </p:nvPr>
        </p:nvGraphicFramePr>
        <p:xfrm>
          <a:off x="1020238" y="705440"/>
          <a:ext cx="3903209" cy="5330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680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215529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영상처리 알고리즘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조사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인식 및 추출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깃 허브 생성 및 깃 공부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0532386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오선 추출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방법 구성 회의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0428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모듈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데이터 수집 계획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4229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500" b="0" i="0">
                          <a:highlight>
                            <a:srgbClr val="FB3D71"/>
                          </a:highlight>
                          <a:latin typeface="NEXON Lv2 Gothic" pitchFamily="2" charset="-127"/>
                          <a:ea typeface="NEXON Lv2 Gothic" pitchFamily="2" charset="-127"/>
                        </a:rPr>
                        <a:t>설 연휴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회의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46A69FC-8BCD-EE42-AB18-78640307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895990"/>
              </p:ext>
            </p:extLst>
          </p:nvPr>
        </p:nvGraphicFramePr>
        <p:xfrm>
          <a:off x="5093462" y="705440"/>
          <a:ext cx="4105937" cy="5247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396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348541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545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테이블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오선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MIDI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파일 생성 구현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4131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모델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&amp; </a:t>
                      </a:r>
                      <a:r>
                        <a:rPr lang="ko-KR" altLang="en-US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학습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인식 모듈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1136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앱 </a:t>
                      </a: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UI(User Interface)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구성 회의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서버 구성 회의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6C437F-EFE6-594F-957E-E17DF74A9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318601"/>
              </p:ext>
            </p:extLst>
          </p:nvPr>
        </p:nvGraphicFramePr>
        <p:xfrm>
          <a:off x="9369413" y="706098"/>
          <a:ext cx="2481353" cy="4971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353">
                  <a:extLst>
                    <a:ext uri="{9D8B030D-6E8A-4147-A177-3AD203B41FA5}">
                      <a16:colId xmlns:a16="http://schemas.microsoft.com/office/drawing/2014/main" val="1345487811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 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계획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91658"/>
                  </a:ext>
                </a:extLst>
              </a:tr>
              <a:tr h="455003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완료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구현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서버 연동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49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59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자유형: 도형 377">
            <a:extLst>
              <a:ext uri="{FF2B5EF4-FFF2-40B4-BE49-F238E27FC236}">
                <a16:creationId xmlns:a16="http://schemas.microsoft.com/office/drawing/2014/main" id="{28494077-758B-4147-A756-95698FBFC0F1}"/>
              </a:ext>
            </a:extLst>
          </p:cNvPr>
          <p:cNvSpPr/>
          <p:nvPr/>
        </p:nvSpPr>
        <p:spPr>
          <a:xfrm>
            <a:off x="3751065" y="1054417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: 도형 378">
            <a:extLst>
              <a:ext uri="{FF2B5EF4-FFF2-40B4-BE49-F238E27FC236}">
                <a16:creationId xmlns:a16="http://schemas.microsoft.com/office/drawing/2014/main" id="{75D0C3EC-9260-814A-8CC9-04052C51695C}"/>
              </a:ext>
            </a:extLst>
          </p:cNvPr>
          <p:cNvSpPr/>
          <p:nvPr/>
        </p:nvSpPr>
        <p:spPr>
          <a:xfrm>
            <a:off x="4169918" y="1054417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: 도형 379">
            <a:extLst>
              <a:ext uri="{FF2B5EF4-FFF2-40B4-BE49-F238E27FC236}">
                <a16:creationId xmlns:a16="http://schemas.microsoft.com/office/drawing/2014/main" id="{8821D122-8DB0-8E4E-9C36-ED16C270E1EB}"/>
              </a:ext>
            </a:extLst>
          </p:cNvPr>
          <p:cNvSpPr/>
          <p:nvPr/>
        </p:nvSpPr>
        <p:spPr>
          <a:xfrm>
            <a:off x="3358090" y="1116899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: 도형 380">
            <a:extLst>
              <a:ext uri="{FF2B5EF4-FFF2-40B4-BE49-F238E27FC236}">
                <a16:creationId xmlns:a16="http://schemas.microsoft.com/office/drawing/2014/main" id="{FBDCB0F8-E728-334F-8496-C28B5B237398}"/>
              </a:ext>
            </a:extLst>
          </p:cNvPr>
          <p:cNvSpPr/>
          <p:nvPr/>
        </p:nvSpPr>
        <p:spPr>
          <a:xfrm>
            <a:off x="4497624" y="1116899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자유형: 도형 381">
            <a:extLst>
              <a:ext uri="{FF2B5EF4-FFF2-40B4-BE49-F238E27FC236}">
                <a16:creationId xmlns:a16="http://schemas.microsoft.com/office/drawing/2014/main" id="{26F88A21-9DD1-014D-96BA-7DC5268F209E}"/>
              </a:ext>
            </a:extLst>
          </p:cNvPr>
          <p:cNvSpPr/>
          <p:nvPr/>
        </p:nvSpPr>
        <p:spPr>
          <a:xfrm>
            <a:off x="3019328" y="1286057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자유형: 도형 382">
            <a:extLst>
              <a:ext uri="{FF2B5EF4-FFF2-40B4-BE49-F238E27FC236}">
                <a16:creationId xmlns:a16="http://schemas.microsoft.com/office/drawing/2014/main" id="{8AE832C5-5D14-2E4B-B2E1-FB0683A16BB7}"/>
              </a:ext>
            </a:extLst>
          </p:cNvPr>
          <p:cNvSpPr/>
          <p:nvPr/>
        </p:nvSpPr>
        <p:spPr>
          <a:xfrm>
            <a:off x="4800580" y="1286057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83">
            <a:extLst>
              <a:ext uri="{FF2B5EF4-FFF2-40B4-BE49-F238E27FC236}">
                <a16:creationId xmlns:a16="http://schemas.microsoft.com/office/drawing/2014/main" id="{61568A6E-1AFB-A049-AD08-812CEA9C97CB}"/>
              </a:ext>
            </a:extLst>
          </p:cNvPr>
          <p:cNvSpPr/>
          <p:nvPr/>
        </p:nvSpPr>
        <p:spPr>
          <a:xfrm>
            <a:off x="2756929" y="1548456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84">
            <a:extLst>
              <a:ext uri="{FF2B5EF4-FFF2-40B4-BE49-F238E27FC236}">
                <a16:creationId xmlns:a16="http://schemas.microsoft.com/office/drawing/2014/main" id="{BC6EE052-287A-1B4C-9261-97426E1EE2BA}"/>
              </a:ext>
            </a:extLst>
          </p:cNvPr>
          <p:cNvSpPr/>
          <p:nvPr/>
        </p:nvSpPr>
        <p:spPr>
          <a:xfrm>
            <a:off x="5058866" y="1548456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5">
            <a:extLst>
              <a:ext uri="{FF2B5EF4-FFF2-40B4-BE49-F238E27FC236}">
                <a16:creationId xmlns:a16="http://schemas.microsoft.com/office/drawing/2014/main" id="{D8E9EE53-D2A1-2A41-A01F-A5A6449DBB52}"/>
              </a:ext>
            </a:extLst>
          </p:cNvPr>
          <p:cNvSpPr/>
          <p:nvPr/>
        </p:nvSpPr>
        <p:spPr>
          <a:xfrm>
            <a:off x="2587771" y="1887219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6">
            <a:extLst>
              <a:ext uri="{FF2B5EF4-FFF2-40B4-BE49-F238E27FC236}">
                <a16:creationId xmlns:a16="http://schemas.microsoft.com/office/drawing/2014/main" id="{585EF794-874C-BB44-B6F7-07D6AA470136}"/>
              </a:ext>
            </a:extLst>
          </p:cNvPr>
          <p:cNvSpPr/>
          <p:nvPr/>
        </p:nvSpPr>
        <p:spPr>
          <a:xfrm>
            <a:off x="5255392" y="1887219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7">
            <a:extLst>
              <a:ext uri="{FF2B5EF4-FFF2-40B4-BE49-F238E27FC236}">
                <a16:creationId xmlns:a16="http://schemas.microsoft.com/office/drawing/2014/main" id="{4FEFCD5F-8AFB-D64A-80D9-163371D9C86B}"/>
              </a:ext>
            </a:extLst>
          </p:cNvPr>
          <p:cNvSpPr/>
          <p:nvPr/>
        </p:nvSpPr>
        <p:spPr>
          <a:xfrm>
            <a:off x="2525289" y="2280192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8">
            <a:extLst>
              <a:ext uri="{FF2B5EF4-FFF2-40B4-BE49-F238E27FC236}">
                <a16:creationId xmlns:a16="http://schemas.microsoft.com/office/drawing/2014/main" id="{A74695DC-B72A-4847-82C2-CE909A98A8F8}"/>
              </a:ext>
            </a:extLst>
          </p:cNvPr>
          <p:cNvSpPr/>
          <p:nvPr/>
        </p:nvSpPr>
        <p:spPr>
          <a:xfrm>
            <a:off x="5373967" y="2280192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9">
            <a:extLst>
              <a:ext uri="{FF2B5EF4-FFF2-40B4-BE49-F238E27FC236}">
                <a16:creationId xmlns:a16="http://schemas.microsoft.com/office/drawing/2014/main" id="{59B77704-62FF-DE4E-9B44-02E12BD21B6B}"/>
              </a:ext>
            </a:extLst>
          </p:cNvPr>
          <p:cNvSpPr/>
          <p:nvPr/>
        </p:nvSpPr>
        <p:spPr>
          <a:xfrm>
            <a:off x="2525289" y="2699047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90">
            <a:extLst>
              <a:ext uri="{FF2B5EF4-FFF2-40B4-BE49-F238E27FC236}">
                <a16:creationId xmlns:a16="http://schemas.microsoft.com/office/drawing/2014/main" id="{6FF98FFD-149F-0944-97DE-625F7B4C3836}"/>
              </a:ext>
            </a:extLst>
          </p:cNvPr>
          <p:cNvSpPr/>
          <p:nvPr/>
        </p:nvSpPr>
        <p:spPr>
          <a:xfrm>
            <a:off x="5373967" y="2699047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: 도형 391">
            <a:extLst>
              <a:ext uri="{FF2B5EF4-FFF2-40B4-BE49-F238E27FC236}">
                <a16:creationId xmlns:a16="http://schemas.microsoft.com/office/drawing/2014/main" id="{F3F3F953-1F8F-734E-A2C9-B79E8A23F784}"/>
              </a:ext>
            </a:extLst>
          </p:cNvPr>
          <p:cNvSpPr/>
          <p:nvPr/>
        </p:nvSpPr>
        <p:spPr>
          <a:xfrm>
            <a:off x="2587771" y="3026752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92">
            <a:extLst>
              <a:ext uri="{FF2B5EF4-FFF2-40B4-BE49-F238E27FC236}">
                <a16:creationId xmlns:a16="http://schemas.microsoft.com/office/drawing/2014/main" id="{9472B88B-168E-0B44-A468-EF91A3E42177}"/>
              </a:ext>
            </a:extLst>
          </p:cNvPr>
          <p:cNvSpPr/>
          <p:nvPr/>
        </p:nvSpPr>
        <p:spPr>
          <a:xfrm>
            <a:off x="5255392" y="3026752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93">
            <a:extLst>
              <a:ext uri="{FF2B5EF4-FFF2-40B4-BE49-F238E27FC236}">
                <a16:creationId xmlns:a16="http://schemas.microsoft.com/office/drawing/2014/main" id="{8F4298FF-6724-3B4C-AAE5-3FF1F60401DD}"/>
              </a:ext>
            </a:extLst>
          </p:cNvPr>
          <p:cNvSpPr/>
          <p:nvPr/>
        </p:nvSpPr>
        <p:spPr>
          <a:xfrm>
            <a:off x="2756929" y="3329708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4">
            <a:extLst>
              <a:ext uri="{FF2B5EF4-FFF2-40B4-BE49-F238E27FC236}">
                <a16:creationId xmlns:a16="http://schemas.microsoft.com/office/drawing/2014/main" id="{F4FD6F6C-4E11-0949-AB86-FE0CA5011FF6}"/>
              </a:ext>
            </a:extLst>
          </p:cNvPr>
          <p:cNvSpPr/>
          <p:nvPr/>
        </p:nvSpPr>
        <p:spPr>
          <a:xfrm>
            <a:off x="5058866" y="3329708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395">
            <a:extLst>
              <a:ext uri="{FF2B5EF4-FFF2-40B4-BE49-F238E27FC236}">
                <a16:creationId xmlns:a16="http://schemas.microsoft.com/office/drawing/2014/main" id="{76B1DAE4-3737-414A-8904-C48DDC3B9EA0}"/>
              </a:ext>
            </a:extLst>
          </p:cNvPr>
          <p:cNvSpPr/>
          <p:nvPr/>
        </p:nvSpPr>
        <p:spPr>
          <a:xfrm>
            <a:off x="4800580" y="3587994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자유형: 도형 396">
            <a:extLst>
              <a:ext uri="{FF2B5EF4-FFF2-40B4-BE49-F238E27FC236}">
                <a16:creationId xmlns:a16="http://schemas.microsoft.com/office/drawing/2014/main" id="{59AE1B07-E527-BB49-8A55-15B3981ECB62}"/>
              </a:ext>
            </a:extLst>
          </p:cNvPr>
          <p:cNvSpPr/>
          <p:nvPr/>
        </p:nvSpPr>
        <p:spPr>
          <a:xfrm>
            <a:off x="3019328" y="3587995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397">
            <a:extLst>
              <a:ext uri="{FF2B5EF4-FFF2-40B4-BE49-F238E27FC236}">
                <a16:creationId xmlns:a16="http://schemas.microsoft.com/office/drawing/2014/main" id="{64EAEF7B-4E92-E344-B3C0-CE64DB7DD3B9}"/>
              </a:ext>
            </a:extLst>
          </p:cNvPr>
          <p:cNvSpPr/>
          <p:nvPr/>
        </p:nvSpPr>
        <p:spPr>
          <a:xfrm>
            <a:off x="4497622" y="3784520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: 도형 398">
            <a:extLst>
              <a:ext uri="{FF2B5EF4-FFF2-40B4-BE49-F238E27FC236}">
                <a16:creationId xmlns:a16="http://schemas.microsoft.com/office/drawing/2014/main" id="{3E5676A6-16A7-A64F-8A72-65017A3D3514}"/>
              </a:ext>
            </a:extLst>
          </p:cNvPr>
          <p:cNvSpPr/>
          <p:nvPr/>
        </p:nvSpPr>
        <p:spPr>
          <a:xfrm>
            <a:off x="3358090" y="3784521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자유형: 도형 399">
            <a:extLst>
              <a:ext uri="{FF2B5EF4-FFF2-40B4-BE49-F238E27FC236}">
                <a16:creationId xmlns:a16="http://schemas.microsoft.com/office/drawing/2014/main" id="{147AA7A2-CEDE-304A-8436-3AEC11B20F8C}"/>
              </a:ext>
            </a:extLst>
          </p:cNvPr>
          <p:cNvSpPr/>
          <p:nvPr/>
        </p:nvSpPr>
        <p:spPr>
          <a:xfrm>
            <a:off x="4169918" y="3903095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자유형: 도형 400">
            <a:extLst>
              <a:ext uri="{FF2B5EF4-FFF2-40B4-BE49-F238E27FC236}">
                <a16:creationId xmlns:a16="http://schemas.microsoft.com/office/drawing/2014/main" id="{87D79E8E-CC1A-1749-B433-7064E725C938}"/>
              </a:ext>
            </a:extLst>
          </p:cNvPr>
          <p:cNvSpPr/>
          <p:nvPr/>
        </p:nvSpPr>
        <p:spPr>
          <a:xfrm>
            <a:off x="3751065" y="3903095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ECE813-C231-1949-BE5A-EF2BA25824BC}"/>
              </a:ext>
            </a:extLst>
          </p:cNvPr>
          <p:cNvSpPr/>
          <p:nvPr/>
        </p:nvSpPr>
        <p:spPr>
          <a:xfrm>
            <a:off x="3185453" y="1928787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90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454076-003E-E04D-BF5E-4DD9998995B5}"/>
              </a:ext>
            </a:extLst>
          </p:cNvPr>
          <p:cNvSpPr/>
          <p:nvPr/>
        </p:nvSpPr>
        <p:spPr>
          <a:xfrm>
            <a:off x="2269960" y="5223748"/>
            <a:ext cx="3799915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이미지 악보 파일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OpenCV, R-CNN </a:t>
            </a:r>
            <a:r>
              <a:rPr lang="ko-KR" altLang="en-US" sz="150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악보 음표 인식 프로그램 통해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생성</a:t>
            </a:r>
          </a:p>
        </p:txBody>
      </p:sp>
      <p:sp>
        <p:nvSpPr>
          <p:cNvPr id="75" name="사각형: 둥근 모서리 29">
            <a:extLst>
              <a:ext uri="{FF2B5EF4-FFF2-40B4-BE49-F238E27FC236}">
                <a16:creationId xmlns:a16="http://schemas.microsoft.com/office/drawing/2014/main" id="{B5AD9611-048C-7141-ADBB-8BED5753D6A4}"/>
              </a:ext>
            </a:extLst>
          </p:cNvPr>
          <p:cNvSpPr/>
          <p:nvPr/>
        </p:nvSpPr>
        <p:spPr>
          <a:xfrm>
            <a:off x="3112136" y="4599620"/>
            <a:ext cx="2143256" cy="3807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인식률 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6" name="자유형: 도형 377">
            <a:extLst>
              <a:ext uri="{FF2B5EF4-FFF2-40B4-BE49-F238E27FC236}">
                <a16:creationId xmlns:a16="http://schemas.microsoft.com/office/drawing/2014/main" id="{1200E838-0C43-BC4D-98F7-0BE3F9D2DA48}"/>
              </a:ext>
            </a:extLst>
          </p:cNvPr>
          <p:cNvSpPr/>
          <p:nvPr/>
        </p:nvSpPr>
        <p:spPr>
          <a:xfrm>
            <a:off x="8423010" y="1042408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78">
            <a:extLst>
              <a:ext uri="{FF2B5EF4-FFF2-40B4-BE49-F238E27FC236}">
                <a16:creationId xmlns:a16="http://schemas.microsoft.com/office/drawing/2014/main" id="{EAB4138F-D91B-F647-8122-67E33F95DB38}"/>
              </a:ext>
            </a:extLst>
          </p:cNvPr>
          <p:cNvSpPr/>
          <p:nvPr/>
        </p:nvSpPr>
        <p:spPr>
          <a:xfrm>
            <a:off x="8841863" y="1042408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79">
            <a:extLst>
              <a:ext uri="{FF2B5EF4-FFF2-40B4-BE49-F238E27FC236}">
                <a16:creationId xmlns:a16="http://schemas.microsoft.com/office/drawing/2014/main" id="{73B5F4ED-1DA3-3E4A-AA44-114E4E735CDB}"/>
              </a:ext>
            </a:extLst>
          </p:cNvPr>
          <p:cNvSpPr/>
          <p:nvPr/>
        </p:nvSpPr>
        <p:spPr>
          <a:xfrm>
            <a:off x="8030035" y="1104890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0">
            <a:extLst>
              <a:ext uri="{FF2B5EF4-FFF2-40B4-BE49-F238E27FC236}">
                <a16:creationId xmlns:a16="http://schemas.microsoft.com/office/drawing/2014/main" id="{7A3BF211-2671-8B47-BBA0-6965ACFF8F0B}"/>
              </a:ext>
            </a:extLst>
          </p:cNvPr>
          <p:cNvSpPr/>
          <p:nvPr/>
        </p:nvSpPr>
        <p:spPr>
          <a:xfrm>
            <a:off x="9169569" y="1104890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1">
            <a:extLst>
              <a:ext uri="{FF2B5EF4-FFF2-40B4-BE49-F238E27FC236}">
                <a16:creationId xmlns:a16="http://schemas.microsoft.com/office/drawing/2014/main" id="{C1FF45DE-028E-A348-AECE-772006D7A076}"/>
              </a:ext>
            </a:extLst>
          </p:cNvPr>
          <p:cNvSpPr/>
          <p:nvPr/>
        </p:nvSpPr>
        <p:spPr>
          <a:xfrm>
            <a:off x="7691273" y="1274048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2">
            <a:extLst>
              <a:ext uri="{FF2B5EF4-FFF2-40B4-BE49-F238E27FC236}">
                <a16:creationId xmlns:a16="http://schemas.microsoft.com/office/drawing/2014/main" id="{5E47B0A7-B906-1849-9C2B-08FE5D56B356}"/>
              </a:ext>
            </a:extLst>
          </p:cNvPr>
          <p:cNvSpPr/>
          <p:nvPr/>
        </p:nvSpPr>
        <p:spPr>
          <a:xfrm>
            <a:off x="9472525" y="1274048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3">
            <a:extLst>
              <a:ext uri="{FF2B5EF4-FFF2-40B4-BE49-F238E27FC236}">
                <a16:creationId xmlns:a16="http://schemas.microsoft.com/office/drawing/2014/main" id="{D2047FB9-C95E-024A-9487-92A3B0BA9791}"/>
              </a:ext>
            </a:extLst>
          </p:cNvPr>
          <p:cNvSpPr/>
          <p:nvPr/>
        </p:nvSpPr>
        <p:spPr>
          <a:xfrm>
            <a:off x="7428874" y="1536447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4">
            <a:extLst>
              <a:ext uri="{FF2B5EF4-FFF2-40B4-BE49-F238E27FC236}">
                <a16:creationId xmlns:a16="http://schemas.microsoft.com/office/drawing/2014/main" id="{F828EF3D-D78D-4D40-9AA9-9A61028F97DB}"/>
              </a:ext>
            </a:extLst>
          </p:cNvPr>
          <p:cNvSpPr/>
          <p:nvPr/>
        </p:nvSpPr>
        <p:spPr>
          <a:xfrm>
            <a:off x="9730811" y="1536447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5">
            <a:extLst>
              <a:ext uri="{FF2B5EF4-FFF2-40B4-BE49-F238E27FC236}">
                <a16:creationId xmlns:a16="http://schemas.microsoft.com/office/drawing/2014/main" id="{4FB18B53-6CBA-9D41-B377-90AC814288EF}"/>
              </a:ext>
            </a:extLst>
          </p:cNvPr>
          <p:cNvSpPr/>
          <p:nvPr/>
        </p:nvSpPr>
        <p:spPr>
          <a:xfrm>
            <a:off x="7259716" y="1875210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86">
            <a:extLst>
              <a:ext uri="{FF2B5EF4-FFF2-40B4-BE49-F238E27FC236}">
                <a16:creationId xmlns:a16="http://schemas.microsoft.com/office/drawing/2014/main" id="{117422F6-4904-274C-BAFB-2F89A6214020}"/>
              </a:ext>
            </a:extLst>
          </p:cNvPr>
          <p:cNvSpPr/>
          <p:nvPr/>
        </p:nvSpPr>
        <p:spPr>
          <a:xfrm>
            <a:off x="9927337" y="1875210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87">
            <a:extLst>
              <a:ext uri="{FF2B5EF4-FFF2-40B4-BE49-F238E27FC236}">
                <a16:creationId xmlns:a16="http://schemas.microsoft.com/office/drawing/2014/main" id="{24FC0EF9-D622-5647-911A-6DCF5D048B53}"/>
              </a:ext>
            </a:extLst>
          </p:cNvPr>
          <p:cNvSpPr/>
          <p:nvPr/>
        </p:nvSpPr>
        <p:spPr>
          <a:xfrm>
            <a:off x="7197234" y="2268183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88">
            <a:extLst>
              <a:ext uri="{FF2B5EF4-FFF2-40B4-BE49-F238E27FC236}">
                <a16:creationId xmlns:a16="http://schemas.microsoft.com/office/drawing/2014/main" id="{A3976BBC-902D-4147-A0C2-727536F54662}"/>
              </a:ext>
            </a:extLst>
          </p:cNvPr>
          <p:cNvSpPr/>
          <p:nvPr/>
        </p:nvSpPr>
        <p:spPr>
          <a:xfrm>
            <a:off x="10045912" y="2268183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89">
            <a:extLst>
              <a:ext uri="{FF2B5EF4-FFF2-40B4-BE49-F238E27FC236}">
                <a16:creationId xmlns:a16="http://schemas.microsoft.com/office/drawing/2014/main" id="{8A0C3FC9-6BA3-0E46-B3CC-10B3BFE0D10A}"/>
              </a:ext>
            </a:extLst>
          </p:cNvPr>
          <p:cNvSpPr/>
          <p:nvPr/>
        </p:nvSpPr>
        <p:spPr>
          <a:xfrm>
            <a:off x="7197234" y="2687038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0">
            <a:extLst>
              <a:ext uri="{FF2B5EF4-FFF2-40B4-BE49-F238E27FC236}">
                <a16:creationId xmlns:a16="http://schemas.microsoft.com/office/drawing/2014/main" id="{4A06BF08-E6C0-C446-96CD-82A6C5D53C1F}"/>
              </a:ext>
            </a:extLst>
          </p:cNvPr>
          <p:cNvSpPr/>
          <p:nvPr/>
        </p:nvSpPr>
        <p:spPr>
          <a:xfrm>
            <a:off x="10045912" y="2687038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1">
            <a:extLst>
              <a:ext uri="{FF2B5EF4-FFF2-40B4-BE49-F238E27FC236}">
                <a16:creationId xmlns:a16="http://schemas.microsoft.com/office/drawing/2014/main" id="{2DB3B6BC-ABC2-8A4C-9A67-358E7EBFFCAC}"/>
              </a:ext>
            </a:extLst>
          </p:cNvPr>
          <p:cNvSpPr/>
          <p:nvPr/>
        </p:nvSpPr>
        <p:spPr>
          <a:xfrm>
            <a:off x="7259716" y="3014743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2">
            <a:extLst>
              <a:ext uri="{FF2B5EF4-FFF2-40B4-BE49-F238E27FC236}">
                <a16:creationId xmlns:a16="http://schemas.microsoft.com/office/drawing/2014/main" id="{EDAAE526-BAA6-CA45-AF20-503E3FC83E3B}"/>
              </a:ext>
            </a:extLst>
          </p:cNvPr>
          <p:cNvSpPr/>
          <p:nvPr/>
        </p:nvSpPr>
        <p:spPr>
          <a:xfrm>
            <a:off x="9927337" y="3014743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3">
            <a:extLst>
              <a:ext uri="{FF2B5EF4-FFF2-40B4-BE49-F238E27FC236}">
                <a16:creationId xmlns:a16="http://schemas.microsoft.com/office/drawing/2014/main" id="{66C1E341-F261-AC4D-A0DE-DB15174813E4}"/>
              </a:ext>
            </a:extLst>
          </p:cNvPr>
          <p:cNvSpPr/>
          <p:nvPr/>
        </p:nvSpPr>
        <p:spPr>
          <a:xfrm>
            <a:off x="7428874" y="3317699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4">
            <a:extLst>
              <a:ext uri="{FF2B5EF4-FFF2-40B4-BE49-F238E27FC236}">
                <a16:creationId xmlns:a16="http://schemas.microsoft.com/office/drawing/2014/main" id="{FF163DCA-777F-8140-9F56-52CFDDF8EEEB}"/>
              </a:ext>
            </a:extLst>
          </p:cNvPr>
          <p:cNvSpPr/>
          <p:nvPr/>
        </p:nvSpPr>
        <p:spPr>
          <a:xfrm>
            <a:off x="9730811" y="3317699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5">
            <a:extLst>
              <a:ext uri="{FF2B5EF4-FFF2-40B4-BE49-F238E27FC236}">
                <a16:creationId xmlns:a16="http://schemas.microsoft.com/office/drawing/2014/main" id="{67DD89BA-EC03-0346-9F80-1A109EC02C3D}"/>
              </a:ext>
            </a:extLst>
          </p:cNvPr>
          <p:cNvSpPr/>
          <p:nvPr/>
        </p:nvSpPr>
        <p:spPr>
          <a:xfrm>
            <a:off x="9472525" y="3575985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396">
            <a:extLst>
              <a:ext uri="{FF2B5EF4-FFF2-40B4-BE49-F238E27FC236}">
                <a16:creationId xmlns:a16="http://schemas.microsoft.com/office/drawing/2014/main" id="{344E3C33-8B56-1E49-B9FE-7B7FB003064A}"/>
              </a:ext>
            </a:extLst>
          </p:cNvPr>
          <p:cNvSpPr/>
          <p:nvPr/>
        </p:nvSpPr>
        <p:spPr>
          <a:xfrm>
            <a:off x="7691273" y="3575986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자유형: 도형 397">
            <a:extLst>
              <a:ext uri="{FF2B5EF4-FFF2-40B4-BE49-F238E27FC236}">
                <a16:creationId xmlns:a16="http://schemas.microsoft.com/office/drawing/2014/main" id="{49A980BC-2798-B642-8F7D-1622579855B8}"/>
              </a:ext>
            </a:extLst>
          </p:cNvPr>
          <p:cNvSpPr/>
          <p:nvPr/>
        </p:nvSpPr>
        <p:spPr>
          <a:xfrm>
            <a:off x="9169567" y="3772511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7" name="자유형: 도형 398">
            <a:extLst>
              <a:ext uri="{FF2B5EF4-FFF2-40B4-BE49-F238E27FC236}">
                <a16:creationId xmlns:a16="http://schemas.microsoft.com/office/drawing/2014/main" id="{C97733F7-0049-DA44-9F58-621D44CEE46D}"/>
              </a:ext>
            </a:extLst>
          </p:cNvPr>
          <p:cNvSpPr/>
          <p:nvPr/>
        </p:nvSpPr>
        <p:spPr>
          <a:xfrm>
            <a:off x="8030035" y="3772512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8" name="자유형: 도형 399">
            <a:extLst>
              <a:ext uri="{FF2B5EF4-FFF2-40B4-BE49-F238E27FC236}">
                <a16:creationId xmlns:a16="http://schemas.microsoft.com/office/drawing/2014/main" id="{F13DDD2B-6853-5B4C-AFFF-CB58007C30E5}"/>
              </a:ext>
            </a:extLst>
          </p:cNvPr>
          <p:cNvSpPr/>
          <p:nvPr/>
        </p:nvSpPr>
        <p:spPr>
          <a:xfrm>
            <a:off x="8841863" y="3891086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자유형: 도형 400">
            <a:extLst>
              <a:ext uri="{FF2B5EF4-FFF2-40B4-BE49-F238E27FC236}">
                <a16:creationId xmlns:a16="http://schemas.microsoft.com/office/drawing/2014/main" id="{721D3CFA-C7AE-2D45-976B-4650A89CC171}"/>
              </a:ext>
            </a:extLst>
          </p:cNvPr>
          <p:cNvSpPr/>
          <p:nvPr/>
        </p:nvSpPr>
        <p:spPr>
          <a:xfrm>
            <a:off x="8423010" y="3891086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7E2C77-7865-614B-AB10-D8A8690538D2}"/>
              </a:ext>
            </a:extLst>
          </p:cNvPr>
          <p:cNvSpPr/>
          <p:nvPr/>
        </p:nvSpPr>
        <p:spPr>
          <a:xfrm>
            <a:off x="7857398" y="1916778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1" name="사각형: 둥근 모서리 29">
            <a:extLst>
              <a:ext uri="{FF2B5EF4-FFF2-40B4-BE49-F238E27FC236}">
                <a16:creationId xmlns:a16="http://schemas.microsoft.com/office/drawing/2014/main" id="{89B56432-D6D3-6648-A603-23FEDA2DC7D1}"/>
              </a:ext>
            </a:extLst>
          </p:cNvPr>
          <p:cNvSpPr/>
          <p:nvPr/>
        </p:nvSpPr>
        <p:spPr>
          <a:xfrm>
            <a:off x="7721156" y="4599619"/>
            <a:ext cx="2273931" cy="3807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ko-KR" altLang="en-US" sz="2000" b="1" err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변환률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CACB63-B928-7D46-B99F-ECA8BEC16866}"/>
              </a:ext>
            </a:extLst>
          </p:cNvPr>
          <p:cNvSpPr/>
          <p:nvPr/>
        </p:nvSpPr>
        <p:spPr>
          <a:xfrm>
            <a:off x="6474987" y="5211769"/>
            <a:ext cx="4878813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사용자가 원하는 조옮김 된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 통해  다양한 악기 호환 가능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82A6FD41-622F-F64F-9046-6CD2D0FF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16" name="타원 115">
            <a:extLst>
              <a:ext uri="{FF2B5EF4-FFF2-40B4-BE49-F238E27FC236}">
                <a16:creationId xmlns:a16="http://schemas.microsoft.com/office/drawing/2014/main" id="{3B36E8BF-D930-EF4D-8289-ECC3870B7545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97FB436-DBBC-DB4F-A27C-470F157BBD2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967A82F-5477-F745-9E29-F9438B2BAD9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74F51FB-FCC1-084A-B414-9256626B8FD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25A3D68-2667-4046-8E36-17C54817BF4D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3BCBF7C-CA07-9E4C-BC1A-7923AF438B9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C6C4192-388E-0546-A42C-09D05E7DBD1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831365-CF76-2F4B-9998-23381D40B46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B20E53C-6BA1-7E4F-91D8-2010407C0D7B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4C219AA-1A86-A246-82C9-3E8AAE3E6BE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5EEBE11-F861-CF48-8BD1-FF89FBD1345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목표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754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417737" y="1555105"/>
            <a:ext cx="103354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졸업작품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GitHub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b="1" dirty="0" err="1">
                <a:latin typeface="NEXON Lv2 Gothic" pitchFamily="2" charset="-127"/>
                <a:ea typeface="NEXON Lv2 Gothic" pitchFamily="2" charset="-127"/>
              </a:rPr>
              <a:t>주소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https://github.com/yklim1/Ourchord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팀원 별 </a:t>
            </a:r>
            <a:r>
              <a:rPr 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GitHub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주소</a:t>
            </a:r>
          </a:p>
          <a:p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  <a:cs typeface="+mn-lt"/>
              </a:rPr>
              <a:t>문지수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</a:t>
            </a:r>
            <a:r>
              <a:rPr lang="ko-KR" dirty="0" err="1">
                <a:latin typeface="NEXON Lv2 Gothic" pitchFamily="2" charset="-127"/>
                <a:ea typeface="NEXON Lv2 Gothic" pitchFamily="2" charset="-127"/>
                <a:cs typeface="+mn-lt"/>
              </a:rPr>
              <a:t>zjisuoo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임영규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yklim1)</a:t>
            </a:r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김민지 (ID: 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flottante301)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92AE3470-6DA8-473B-BC50-AA3A5852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54" y="1687656"/>
            <a:ext cx="3768436" cy="376843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294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깃허브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주소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70843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PDF to PNG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828960" y="4938640"/>
            <a:ext cx="2970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‘3.pdf’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파일은 첫 장 부터 순차적으로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‘3-0~5.png’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형식으로 저장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8F460-E966-43D1-B87D-5B7AFB1D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23" y="3218954"/>
            <a:ext cx="2117095" cy="15290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FC0221-1255-486F-B0C0-E91CDD3C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905" y="1149271"/>
            <a:ext cx="3239895" cy="478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65C30D-BC49-4176-A377-F7FF114F0879}"/>
              </a:ext>
            </a:extLst>
          </p:cNvPr>
          <p:cNvSpPr txBox="1"/>
          <p:nvPr/>
        </p:nvSpPr>
        <p:spPr>
          <a:xfrm>
            <a:off x="2015552" y="6048716"/>
            <a:ext cx="1433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PDF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A10A89-5B1A-43F6-8B4F-ADA39AA73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77" y="1108688"/>
            <a:ext cx="3250956" cy="4820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EBF29D-996A-4301-98F8-6BE9668F068A}"/>
              </a:ext>
            </a:extLst>
          </p:cNvPr>
          <p:cNvSpPr txBox="1"/>
          <p:nvPr/>
        </p:nvSpPr>
        <p:spPr>
          <a:xfrm>
            <a:off x="8518005" y="6025245"/>
            <a:ext cx="25106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변환된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 첫 장 캡쳐 본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E4644B-1A6E-4E58-AB28-CAEED08FC572}"/>
              </a:ext>
            </a:extLst>
          </p:cNvPr>
          <p:cNvCxnSpPr>
            <a:cxnSpLocks/>
          </p:cNvCxnSpPr>
          <p:nvPr/>
        </p:nvCxnSpPr>
        <p:spPr>
          <a:xfrm flipV="1">
            <a:off x="6537201" y="1347366"/>
            <a:ext cx="1439181" cy="226163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5AB4DCD-DB51-4218-8D0B-EE4DA2019C9A}"/>
              </a:ext>
            </a:extLst>
          </p:cNvPr>
          <p:cNvCxnSpPr>
            <a:cxnSpLocks/>
          </p:cNvCxnSpPr>
          <p:nvPr/>
        </p:nvCxnSpPr>
        <p:spPr>
          <a:xfrm>
            <a:off x="1632645" y="1167366"/>
            <a:ext cx="4107418" cy="228758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15111-7BB6-48A2-B50D-24F760CDFA26}"/>
              </a:ext>
            </a:extLst>
          </p:cNvPr>
          <p:cNvSpPr/>
          <p:nvPr/>
        </p:nvSpPr>
        <p:spPr>
          <a:xfrm>
            <a:off x="1306720" y="1108687"/>
            <a:ext cx="310282" cy="168683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3AF8CA-BFC6-483D-9333-E1D1DA1D1920}"/>
              </a:ext>
            </a:extLst>
          </p:cNvPr>
          <p:cNvSpPr/>
          <p:nvPr/>
        </p:nvSpPr>
        <p:spPr>
          <a:xfrm>
            <a:off x="5740063" y="3454950"/>
            <a:ext cx="797137" cy="23122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31191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오선지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17" name="그림 3" descr="검은색, 앉아있는, 테이블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45E8B47A-3885-1F4B-958E-CC672599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2" y="958913"/>
            <a:ext cx="1911624" cy="5007779"/>
          </a:xfrm>
          <a:prstGeom prst="rect">
            <a:avLst/>
          </a:prstGeom>
        </p:spPr>
      </p:pic>
      <p:pic>
        <p:nvPicPr>
          <p:cNvPr id="18" name="그림 8">
            <a:extLst>
              <a:ext uri="{FF2B5EF4-FFF2-40B4-BE49-F238E27FC236}">
                <a16:creationId xmlns:a16="http://schemas.microsoft.com/office/drawing/2014/main" id="{A89EAB96-04CC-C841-80A3-1477A4E8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05" y="1401731"/>
            <a:ext cx="3196771" cy="4307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5457560" y="6212629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개수와 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1618395" y="5792367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좌표에 대해 분홍색 직선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E5E7F-25E1-224B-8235-5B08F592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88" y="3385031"/>
            <a:ext cx="2051542" cy="27053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83820D-C5A3-C14E-B018-757552DBC33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099300" y="3520298"/>
            <a:ext cx="1960988" cy="206770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A3F1982-F7EC-D54F-B00C-511FC0F7E539}"/>
              </a:ext>
            </a:extLst>
          </p:cNvPr>
          <p:cNvSpPr txBox="1"/>
          <p:nvPr/>
        </p:nvSpPr>
        <p:spPr>
          <a:xfrm>
            <a:off x="9084477" y="386214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개수가 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의 배수인지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27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음표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6607540" y="566647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중복 제거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2487696" y="5666473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분 음표 좌표 추출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A39101-A975-4012-86CD-1856FDC7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7" y="915920"/>
            <a:ext cx="3867434" cy="3047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A11B4-9A80-4C23-A6F5-12D7584B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161" y="915919"/>
            <a:ext cx="3774646" cy="3047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73B746-9FC6-4F22-ACED-DE487B5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29" y="4082725"/>
            <a:ext cx="2343150" cy="1590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F5067-A7E6-48F5-A9A4-65A127DA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506" y="4163461"/>
            <a:ext cx="2047875" cy="1419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617035-C24A-4B36-8872-C1283E8D8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94" y="790156"/>
            <a:ext cx="1476375" cy="46761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C7C1C5-2224-4CC0-B3E0-95EDB997CFCC}"/>
              </a:ext>
            </a:extLst>
          </p:cNvPr>
          <p:cNvSpPr txBox="1"/>
          <p:nvPr/>
        </p:nvSpPr>
        <p:spPr>
          <a:xfrm>
            <a:off x="9986537" y="571082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FAE4831-E81C-9F4F-852F-AE0D9351936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466381" y="4873074"/>
            <a:ext cx="139261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07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CNN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통한 음표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박자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8E81F012-A8C5-0A4F-8ED1-EB6E40940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78" y="928288"/>
            <a:ext cx="1608301" cy="677489"/>
          </a:xfrm>
          <a:prstGeom prst="rect">
            <a:avLst/>
          </a:prstGeom>
        </p:spPr>
      </p:pic>
      <p:pic>
        <p:nvPicPr>
          <p:cNvPr id="7" name="그림 6" descr="나이프이(가) 표시된 사진&#10;&#10;자동 생성된 설명">
            <a:extLst>
              <a:ext uri="{FF2B5EF4-FFF2-40B4-BE49-F238E27FC236}">
                <a16:creationId xmlns:a16="http://schemas.microsoft.com/office/drawing/2014/main" id="{D3EFB92A-0D23-F64C-A828-078623597A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23" y="924099"/>
            <a:ext cx="1693726" cy="677490"/>
          </a:xfrm>
          <a:prstGeom prst="rect">
            <a:avLst/>
          </a:prstGeom>
        </p:spPr>
      </p:pic>
      <p:pic>
        <p:nvPicPr>
          <p:cNvPr id="9" name="그림 8" descr="나이프이(가) 표시된 사진&#10;&#10;자동 생성된 설명">
            <a:extLst>
              <a:ext uri="{FF2B5EF4-FFF2-40B4-BE49-F238E27FC236}">
                <a16:creationId xmlns:a16="http://schemas.microsoft.com/office/drawing/2014/main" id="{72D23B9F-A470-B844-A038-6ED70A680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93" y="949813"/>
            <a:ext cx="1608302" cy="615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70ACFC-5185-9648-9A81-7E1CAC139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48" y="1587499"/>
            <a:ext cx="1816100" cy="4622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30FE1E-0CDC-1F45-9D4D-A8CB1B804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97" y="1584278"/>
            <a:ext cx="2032000" cy="4584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7880A7-9368-3741-AAB2-4D054AF12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7" y="1597399"/>
            <a:ext cx="1993900" cy="4622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224C2E-A9BB-D943-BF7F-B8E993018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5" y="1902139"/>
            <a:ext cx="1638300" cy="292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1C65B3-36B2-024B-A866-26236C4173A6}"/>
              </a:ext>
            </a:extLst>
          </p:cNvPr>
          <p:cNvSpPr txBox="1"/>
          <p:nvPr/>
        </p:nvSpPr>
        <p:spPr>
          <a:xfrm>
            <a:off x="6740507" y="870429"/>
            <a:ext cx="13644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EXON Lv2 Gothic" pitchFamily="2" charset="-127"/>
                <a:ea typeface="NEXON Lv2 Gothic" pitchFamily="2" charset="-127"/>
              </a:rPr>
              <a:t>-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모델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평가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-</a:t>
            </a:r>
          </a:p>
          <a:p>
            <a:pPr algn="ctr"/>
            <a:r>
              <a:rPr kumimoji="1" lang="ko-KR" altLang="en-US" sz="1500" dirty="0" err="1">
                <a:latin typeface="NEXON Lv2 Gothic" pitchFamily="2" charset="-127"/>
                <a:ea typeface="NEXON Lv2 Gothic" pitchFamily="2" charset="-127"/>
              </a:rPr>
              <a:t>손실함수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값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(%)</a:t>
            </a:r>
          </a:p>
          <a:p>
            <a:pPr algn="ctr"/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모델 정확도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(%)</a:t>
            </a:r>
            <a:endParaRPr kumimoji="1" lang="ko-Kore-KR" altLang="en-US" sz="1500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5B60A0-18B0-9040-8D31-903ED7544590}"/>
              </a:ext>
            </a:extLst>
          </p:cNvPr>
          <p:cNvCxnSpPr>
            <a:cxnSpLocks/>
          </p:cNvCxnSpPr>
          <p:nvPr/>
        </p:nvCxnSpPr>
        <p:spPr>
          <a:xfrm>
            <a:off x="6625772" y="1706211"/>
            <a:ext cx="796973" cy="3089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5B07C8-1DFE-B946-AE9D-C14CB8FF7BD9}"/>
              </a:ext>
            </a:extLst>
          </p:cNvPr>
          <p:cNvSpPr txBox="1"/>
          <p:nvPr/>
        </p:nvSpPr>
        <p:spPr>
          <a:xfrm>
            <a:off x="6740507" y="2094031"/>
            <a:ext cx="23503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첫번째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음표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박자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-&gt;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가중치</a:t>
            </a:r>
            <a:endParaRPr kumimoji="1" lang="ko-Kore-KR" altLang="en-US" sz="150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BE6A44F2-033E-A74D-A918-75E3D7F07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777452"/>
              </p:ext>
            </p:extLst>
          </p:nvPr>
        </p:nvGraphicFramePr>
        <p:xfrm>
          <a:off x="6761568" y="2431654"/>
          <a:ext cx="5430432" cy="3722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678349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  - 조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변환</a:t>
            </a:r>
            <a:endParaRPr lang="ko-KR" altLang="en-US" sz="2500" b="1" kern="0" err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97765-4A1D-D84C-8151-89B45095D747}"/>
              </a:ext>
            </a:extLst>
          </p:cNvPr>
          <p:cNvSpPr txBox="1"/>
          <p:nvPr/>
        </p:nvSpPr>
        <p:spPr>
          <a:xfrm>
            <a:off x="7730500" y="3983461"/>
            <a:ext cx="4124898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변환하기 전 악보가 어떤 코드인지 출력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변환할 코드의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조표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모든 음에 대한 변환 과정 출력</a:t>
            </a:r>
            <a:endParaRPr lang="ko-Kore-KR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sz="13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0EA319-2893-4FA5-AF50-53E85FCF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3" y="857250"/>
            <a:ext cx="3177201" cy="5279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F51F27-CE96-4968-8840-12AD02D9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80" y="857249"/>
            <a:ext cx="2649194" cy="52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2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 MIDI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파일 생성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1373272" y="416346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mid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생성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731457" y="5213792"/>
            <a:ext cx="564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뷰어 통해 정확한 음표 데이터 생성 되었는지 확인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(Garage Band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사용</a:t>
            </a:r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)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09AF8-8D84-7744-BE5F-7BADD041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76" y="2550073"/>
            <a:ext cx="1447800" cy="1422400"/>
          </a:xfrm>
          <a:prstGeom prst="rect">
            <a:avLst/>
          </a:prstGeom>
        </p:spPr>
      </p:pic>
      <p:pic>
        <p:nvPicPr>
          <p:cNvPr id="8" name="그림 7" descr="스크린샷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C719053B-C15E-5743-B5A1-4DB4AE374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02" y="1722608"/>
            <a:ext cx="7603398" cy="34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B64A2E9-3468-644E-AFDA-08B3AA5B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809777"/>
              </p:ext>
            </p:extLst>
          </p:nvPr>
        </p:nvGraphicFramePr>
        <p:xfrm>
          <a:off x="1246942" y="674986"/>
          <a:ext cx="10555365" cy="5863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영상 처리 알고리즘에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영상 처리에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R-CNN </a:t>
                      </a:r>
                      <a:r>
                        <a:rPr lang="ko-KR" altLang="en-US" sz="1700" b="1" i="0" err="1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딥러닝에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OCR,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OMR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구성 요소에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45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인터페이스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파일 입출력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Server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연동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데이터 저장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정보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10670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음표 추출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코드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106070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영상 처리 통한 음표 추출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추출한 음표를 통한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추출 통한 코드 변환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40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테스트 및 유지 보수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77B790F9-97BB-7F44-A0C8-FC360775460A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30B5045-8785-E64B-93CC-809271177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6752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7693C405-4F89-E745-A386-542D445B36A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6A9FB1-D615-1A46-8BA3-484ABBB42BE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BA0C74C-59B7-AF47-A44F-801DFA4AF14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9B35BA-CE71-FF42-A568-BC8462678171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D85E616-2CDB-4246-A09E-63833820BEC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B2AC566-41E1-7F4B-B732-673F75BD10F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8B4E94-F1E8-934F-9C96-8DAB1809DCAF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9DAD71-1CF4-BB49-AF32-309063335AB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4BDA39F-BCF9-8A47-AF99-273739E0863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rgbClr val="92919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97D62E5-F40A-9444-8324-8ACA306BF4CE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5FBC51D-D8CE-9749-AAB7-9E228F02C9F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업무 분담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198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356880" y="704172"/>
            <a:ext cx="10335489" cy="5949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함수를 이용한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Console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에서 피아노 연주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https://www.crocus.co.kr/62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3"/>
              </a:rPr>
              <a:t>https://ehclub.co.kr/3358?category=762014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5.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4"/>
              </a:rPr>
              <a:t>https://ehclub.co.kr/3362?category=762014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“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5"/>
              </a:rPr>
              <a:t>https://github.com/musescore/MuseScore/blob/master/omr/README.md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[OpenCV]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영상 분할을 이용한 악보 인식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Uri’s code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블로그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 “OpenCV”, </a:t>
            </a:r>
            <a:r>
              <a:rPr lang="ko-KR" altLang="en-US" sz="1500" u="sng">
                <a:solidFill>
                  <a:schemeClr val="accent1"/>
                </a:solidFill>
                <a:hlinkClick r:id="rId6"/>
              </a:rPr>
              <a:t>https://m.blog.naver.com/sindh718/221135351138</a:t>
            </a:r>
            <a:r>
              <a:rPr lang="en-US" altLang="ko-KR" sz="1500">
                <a:solidFill>
                  <a:schemeClr val="accent1"/>
                </a:solidFill>
              </a:rPr>
              <a:t> </a:t>
            </a:r>
            <a:r>
              <a:rPr lang="en-US" altLang="ko-KR" sz="1500"/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</a:rPr>
              <a:t>퍼셉트론을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사용하여 악보 만들기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악보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7"/>
              </a:rPr>
              <a:t>https://hoony-gunputer.tistory.com/105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[OpenCV]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영상 분할을 이용한 악보 인식 프로그램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“OpenCV” 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8"/>
              </a:rPr>
              <a:t>http://blog.naver.com/PostView.nhn?blogId=sindh718&amp;logNo=221132973157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 “OMR”,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9"/>
              </a:rPr>
              <a:t>https://github.com/Audiveris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한우리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이용환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박제호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김영섭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얼굴 인식 통한 동적 감정 분류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Dynamic Emotion Classification through Facial Recognition”,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반도체 디스플레이 기술 학회지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권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3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2013.9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장경식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박용순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김희곤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김인한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악보 인식 시스템 및 이를 이용한 악보 인식 방법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한국 기술 교육 대학교 산업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혁력단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이권진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그림 피아노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만 있으면 왕 초보도 쇼팽 부럽지 않죠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중소기업 뉴스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2019.12.9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박인혜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조성호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박은진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“[Leisure]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엘프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28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년 동안 악기 개발에 올인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매일경제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2016.1.13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‘eMusic Converting Solution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기술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정보통신부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2002,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함승용</a:t>
            </a:r>
            <a:endParaRPr lang="en-US" altLang="ko-KR" sz="150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438AFB4-0FFE-294F-A658-F6EDC20F0832}"/>
              </a:ext>
            </a:extLst>
          </p:cNvPr>
          <p:cNvSpPr/>
          <p:nvPr/>
        </p:nvSpPr>
        <p:spPr>
          <a:xfrm>
            <a:off x="301852" y="6223551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6059B72-1AEC-1145-9816-D093D58BF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1850"/>
              </p:ext>
            </p:extLst>
          </p:nvPr>
        </p:nvGraphicFramePr>
        <p:xfrm>
          <a:off x="-10091" y="526037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1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7BE1C075-18A0-0A4B-BDC4-5BBB7624482C}"/>
              </a:ext>
            </a:extLst>
          </p:cNvPr>
          <p:cNvSpPr/>
          <p:nvPr/>
        </p:nvSpPr>
        <p:spPr>
          <a:xfrm>
            <a:off x="341233" y="118061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A953F6-7FDA-2C43-B8EC-F842AF40005A}"/>
              </a:ext>
            </a:extLst>
          </p:cNvPr>
          <p:cNvSpPr/>
          <p:nvPr/>
        </p:nvSpPr>
        <p:spPr>
          <a:xfrm>
            <a:off x="341233" y="175072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7DFC358-6F29-7F4A-8BC6-7ADDE1ED7650}"/>
              </a:ext>
            </a:extLst>
          </p:cNvPr>
          <p:cNvSpPr/>
          <p:nvPr/>
        </p:nvSpPr>
        <p:spPr>
          <a:xfrm>
            <a:off x="341233" y="227301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C63228A-C3BB-7B4C-8FF4-6E871722702A}"/>
              </a:ext>
            </a:extLst>
          </p:cNvPr>
          <p:cNvSpPr/>
          <p:nvPr/>
        </p:nvSpPr>
        <p:spPr>
          <a:xfrm>
            <a:off x="341233" y="29359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EDEFDD-549F-814C-BDE1-48D3D82F2003}"/>
              </a:ext>
            </a:extLst>
          </p:cNvPr>
          <p:cNvSpPr/>
          <p:nvPr/>
        </p:nvSpPr>
        <p:spPr>
          <a:xfrm>
            <a:off x="341233" y="344225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F4B5E01-315D-AB48-BFBE-B9835F970EB6}"/>
              </a:ext>
            </a:extLst>
          </p:cNvPr>
          <p:cNvSpPr/>
          <p:nvPr/>
        </p:nvSpPr>
        <p:spPr>
          <a:xfrm>
            <a:off x="341233" y="3996713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91A9D2-2018-7245-81B2-4E215F291E76}"/>
              </a:ext>
            </a:extLst>
          </p:cNvPr>
          <p:cNvSpPr/>
          <p:nvPr/>
        </p:nvSpPr>
        <p:spPr>
          <a:xfrm>
            <a:off x="341233" y="458997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E1F89FF-7A96-7B44-981C-7D23E1119252}"/>
              </a:ext>
            </a:extLst>
          </p:cNvPr>
          <p:cNvSpPr/>
          <p:nvPr/>
        </p:nvSpPr>
        <p:spPr>
          <a:xfrm>
            <a:off x="341233" y="522889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D914AEE-5ACA-374D-A439-79F1BEEFB615}"/>
              </a:ext>
            </a:extLst>
          </p:cNvPr>
          <p:cNvSpPr/>
          <p:nvPr/>
        </p:nvSpPr>
        <p:spPr>
          <a:xfrm>
            <a:off x="341233" y="581842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006294F-DCA0-384F-B64F-F63752A90B81}"/>
              </a:ext>
            </a:extLst>
          </p:cNvPr>
          <p:cNvSpPr/>
          <p:nvPr/>
        </p:nvSpPr>
        <p:spPr>
          <a:xfrm>
            <a:off x="341233" y="6320547"/>
            <a:ext cx="180000" cy="180000"/>
          </a:xfrm>
          <a:prstGeom prst="ellipse">
            <a:avLst/>
          </a:prstGeom>
          <a:solidFill>
            <a:srgbClr val="43414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A7287BB-1032-6844-803C-3A9EBADC1CF8}"/>
              </a:ext>
            </a:extLst>
          </p:cNvPr>
          <p:cNvSpPr/>
          <p:nvPr/>
        </p:nvSpPr>
        <p:spPr>
          <a:xfrm>
            <a:off x="341233" y="61784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26194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참고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문헌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89461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8033" y="6356350"/>
            <a:ext cx="12192000" cy="507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87920" y="2671763"/>
            <a:ext cx="7400094" cy="1266785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87967" y="3938548"/>
            <a:ext cx="0" cy="2417802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87967" y="0"/>
            <a:ext cx="0" cy="2671763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64750" y="2325158"/>
            <a:ext cx="7246433" cy="161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7200" b="1" kern="0">
                <a:solidFill>
                  <a:srgbClr val="FB3A72"/>
                </a:solidFill>
                <a:latin typeface="NEXON Lv2 Gothic" pitchFamily="2" charset="-127"/>
                <a:ea typeface="NEXON Lv2 Gothic" pitchFamily="2" charset="-127"/>
              </a:rPr>
              <a:t>Q &amp; A</a:t>
            </a:r>
            <a:endParaRPr lang="ko-KR" altLang="en-US" sz="7200" b="1" kern="0">
              <a:solidFill>
                <a:srgbClr val="FB3A72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16F73B6-56E9-0140-8261-DB49ABB525E6}"/>
              </a:ext>
            </a:extLst>
          </p:cNvPr>
          <p:cNvSpPr>
            <a:spLocks/>
          </p:cNvSpPr>
          <p:nvPr/>
        </p:nvSpPr>
        <p:spPr bwMode="auto">
          <a:xfrm>
            <a:off x="1257454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다양한 코드 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악보 제공</a:t>
            </a:r>
            <a:endParaRPr lang="en-US" altLang="ko-KR" sz="2000" b="1"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음악을 시작하려는 사람들에게 코드 변환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)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통해 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악기 연주 자신감 향상 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2860C8E2-20F3-9945-9A57-060E7332DB58}"/>
              </a:ext>
            </a:extLst>
          </p:cNvPr>
          <p:cNvSpPr>
            <a:spLocks/>
          </p:cNvSpPr>
          <p:nvPr/>
        </p:nvSpPr>
        <p:spPr bwMode="auto">
          <a:xfrm>
            <a:off x="4934027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합주 시 코드 변환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시간 단축</a:t>
            </a:r>
            <a:endParaRPr lang="en-US" altLang="ko-KR" sz="2000" b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다양한 형태의 세션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 직장인 밴드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학교 동아리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 활동 활성화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DAC1212-865E-6245-AB7F-827EA76BFFEA}"/>
              </a:ext>
            </a:extLst>
          </p:cNvPr>
          <p:cNvSpPr>
            <a:spLocks/>
          </p:cNvSpPr>
          <p:nvPr/>
        </p:nvSpPr>
        <p:spPr bwMode="auto">
          <a:xfrm>
            <a:off x="8610600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쉬운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코드 변환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다양한 악보 제공으로 쉽고 편리하게 음악을 배울 수 있음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523688-B5A9-F746-8DF7-5DA4FF07B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55EF42BF-9894-E94F-A6FA-06E15DB443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8B96C0-C80E-C24C-9A27-A1ADD40D84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17ADC9-701F-0043-B5E7-A9515613071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C3EF65-32BF-DD40-A377-913CE568A552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35F6D6-C420-304C-8848-B36F4FFC4D64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A487DA-6103-A740-AF21-EC80C7F0D22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3C35EA-258A-4E49-BA51-0C4AF1D7B37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DC0BC80-0D64-DC43-AF86-3F7B5E2F045E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FD8985-5926-3E46-97D4-E956C9D365A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400FBD-8BA5-494C-82A2-2A67D254B286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E8CCEE3-8AD7-E14D-ADE9-B6742A526DA6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효과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0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A3DD5-CA94-41E3-891C-772764BBA705}"/>
              </a:ext>
            </a:extLst>
          </p:cNvPr>
          <p:cNvSpPr/>
          <p:nvPr/>
        </p:nvSpPr>
        <p:spPr>
          <a:xfrm>
            <a:off x="3687409" y="5924429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/>
              </a:rPr>
              <a:t>악보 수정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AAB8CE-B1B6-F44E-A40C-44FC12132855}"/>
              </a:ext>
            </a:extLst>
          </p:cNvPr>
          <p:cNvGrpSpPr/>
          <p:nvPr/>
        </p:nvGrpSpPr>
        <p:grpSpPr>
          <a:xfrm>
            <a:off x="1303365" y="1088306"/>
            <a:ext cx="1316182" cy="1304269"/>
            <a:chOff x="1065740" y="866930"/>
            <a:chExt cx="1316182" cy="130426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AFD2313-9C57-4186-AB8A-671A4A8C7E62}"/>
                </a:ext>
              </a:extLst>
            </p:cNvPr>
            <p:cNvSpPr/>
            <p:nvPr/>
          </p:nvSpPr>
          <p:spPr>
            <a:xfrm>
              <a:off x="1065740" y="1656378"/>
              <a:ext cx="1316182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forScore</a:t>
              </a:r>
              <a:endParaRPr lang="ko-KR" altLang="en-US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3" name="그림 3" descr="옅은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1D12DB8-0F78-45FE-9A99-0ABE4BB1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082" y="866930"/>
              <a:ext cx="892754" cy="897948"/>
            </a:xfrm>
            <a:prstGeom prst="rect">
              <a:avLst/>
            </a:prstGeom>
          </p:spPr>
        </p:pic>
      </p:grp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14B6FDE-8AA0-344A-B282-ED3C41A6F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60" y="1088306"/>
            <a:ext cx="3753925" cy="500523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74AAF-4F06-FC40-929B-94D3005828EC}"/>
              </a:ext>
            </a:extLst>
          </p:cNvPr>
          <p:cNvSpPr/>
          <p:nvPr/>
        </p:nvSpPr>
        <p:spPr>
          <a:xfrm>
            <a:off x="8078984" y="5874132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레이어 추가하여 작성</a:t>
            </a:r>
          </a:p>
        </p:txBody>
      </p:sp>
      <p:pic>
        <p:nvPicPr>
          <p:cNvPr id="32" name="그림 3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17A3C3B-53C0-2448-839F-F35BA4B86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98" y="1054224"/>
            <a:ext cx="3753925" cy="5005233"/>
          </a:xfrm>
          <a:prstGeom prst="rect">
            <a:avLst/>
          </a:prstGeom>
        </p:spPr>
      </p:pic>
      <p:sp>
        <p:nvSpPr>
          <p:cNvPr id="79" name="슬라이드 번호 개체 틀 78">
            <a:extLst>
              <a:ext uri="{FF2B5EF4-FFF2-40B4-BE49-F238E27FC236}">
                <a16:creationId xmlns:a16="http://schemas.microsoft.com/office/drawing/2014/main" id="{B050CE06-BE4C-4299-8211-08A613A9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7FEB9F2-4211-B249-9934-F05C1A882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199113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8FA6EFF-B754-4944-ACAC-77A2BEC0FF00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C0C8FD3-F6AF-5A45-BDC1-1E08E44ADFA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FA9623-1E6F-584E-BFD1-8C7A2FF0816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968162F-4032-A04E-81D3-2CB317242D2F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6A2D3E9-2B93-4D42-A0AA-B47F7C766B5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2DDBBD-A641-AF40-A045-DA6DBBA293E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0A5FA36-4A35-4049-836A-0EAADE8372D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F00B88E-F4D9-C14B-97CA-6CFCDAECA99B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E297A1-DF22-4248-8753-D706502AD1A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38AE07E-198F-5242-9FE7-0FF2DFC69BA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AA65420-A305-3C4E-AE2E-E14607C18E3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(1/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87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81D6B0-8C31-6841-96EB-E35BD909A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650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2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83A48A-E214-4260-8202-5AABC55EF665}"/>
              </a:ext>
            </a:extLst>
          </p:cNvPr>
          <p:cNvSpPr/>
          <p:nvPr/>
        </p:nvSpPr>
        <p:spPr>
          <a:xfrm>
            <a:off x="1893290" y="4581289"/>
            <a:ext cx="4623801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파일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파일 변환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인식률 매우 낮음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CD0DE4-4BCE-BC49-8E85-636853ADD5D1}"/>
              </a:ext>
            </a:extLst>
          </p:cNvPr>
          <p:cNvGrpSpPr/>
          <p:nvPr/>
        </p:nvGrpSpPr>
        <p:grpSpPr>
          <a:xfrm>
            <a:off x="1251825" y="1013391"/>
            <a:ext cx="1426458" cy="1278562"/>
            <a:chOff x="1557707" y="1240537"/>
            <a:chExt cx="1426458" cy="127856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E7951E1-B589-4039-BBAD-D7250CFEC22E}"/>
                </a:ext>
              </a:extLst>
            </p:cNvPr>
            <p:cNvSpPr/>
            <p:nvPr/>
          </p:nvSpPr>
          <p:spPr>
            <a:xfrm>
              <a:off x="1557707" y="2004278"/>
              <a:ext cx="1426458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>
                  <a:latin typeface="NEXON Lv2 Gothic" pitchFamily="2" charset="-127"/>
                  <a:ea typeface="NEXON Lv2 Gothic" pitchFamily="2" charset="-127"/>
                </a:rPr>
                <a:t>m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usecore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8" name="그림 88">
              <a:extLst>
                <a:ext uri="{FF2B5EF4-FFF2-40B4-BE49-F238E27FC236}">
                  <a16:creationId xmlns:a16="http://schemas.microsoft.com/office/drawing/2014/main" id="{94DBC833-1ADB-432D-8EBF-DC38FBE9F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759" y="1240537"/>
              <a:ext cx="1176827" cy="926920"/>
            </a:xfrm>
            <a:prstGeom prst="rect">
              <a:avLst/>
            </a:prstGeom>
          </p:spPr>
        </p:pic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396E5A3-B69B-F744-BB56-932752A98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14" y="2650142"/>
            <a:ext cx="5773197" cy="1693256"/>
          </a:xfrm>
          <a:prstGeom prst="rect">
            <a:avLst/>
          </a:prstGeom>
        </p:spPr>
      </p:pic>
      <p:pic>
        <p:nvPicPr>
          <p:cNvPr id="8" name="그림 7" descr="모니터, 스크린샷, 검은색, 앉아있는이(가) 표시된 사진&#10;&#10;자동 생성된 설명">
            <a:extLst>
              <a:ext uri="{FF2B5EF4-FFF2-40B4-BE49-F238E27FC236}">
                <a16:creationId xmlns:a16="http://schemas.microsoft.com/office/drawing/2014/main" id="{84F2D701-10B7-3D4F-B534-0C3E03F82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11" y="784257"/>
            <a:ext cx="3864700" cy="484025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D90D22-2C53-3449-9C58-7FE5E53D652E}"/>
              </a:ext>
            </a:extLst>
          </p:cNvPr>
          <p:cNvSpPr/>
          <p:nvPr/>
        </p:nvSpPr>
        <p:spPr>
          <a:xfrm>
            <a:off x="6973953" y="5624512"/>
            <a:ext cx="4516616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MIDI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파일 조옮김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가능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조표 붙는 경우 제대로 조옮김 되지 않음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BAD6C1-51CC-48D9-9411-35E60884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3664" y="633153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3C1759-6368-794A-83AF-06C1ADC5158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CF4D38-B069-864E-97A0-F4089FEA6F4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2357F7-CA93-1941-9775-DE5A1B4BE300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B9303E7-51D6-9B41-824D-2C2BEC3E3E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AB6655-FD77-0C45-880B-1CF363D2EDD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F8DA316-B0EA-5342-AC75-3D8AEA4C662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8995FD-0188-8C40-9F03-44A837D553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F37A49-5945-9549-A61A-AAE58280A51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ABC5A0E-C99C-6746-8BCB-EEC24210D58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5721AB-536D-204F-82C0-7C1F80483EC2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6350616-CEC8-EA46-B76D-9206472633D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3F3D61-634E-4E2B-AA9A-F44C490528A9}"/>
              </a:ext>
            </a:extLst>
          </p:cNvPr>
          <p:cNvSpPr/>
          <p:nvPr/>
        </p:nvSpPr>
        <p:spPr>
          <a:xfrm>
            <a:off x="4132762" y="4219574"/>
            <a:ext cx="3066625" cy="6106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오선지에 코드 표시</a:t>
            </a:r>
            <a:endParaRPr lang="ko-KR"/>
          </a:p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호환 코드 리스트 제공</a:t>
            </a:r>
            <a:endParaRPr 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71A46-3EDF-AB4E-ABB1-6E8B554EB7B7}"/>
              </a:ext>
            </a:extLst>
          </p:cNvPr>
          <p:cNvGrpSpPr/>
          <p:nvPr/>
        </p:nvGrpSpPr>
        <p:grpSpPr>
          <a:xfrm>
            <a:off x="804921" y="1080901"/>
            <a:ext cx="2247117" cy="1895661"/>
            <a:chOff x="745939" y="1120448"/>
            <a:chExt cx="2247117" cy="189566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B7FCE1D-2BCD-4683-8A58-ADA0257FAC8E}"/>
                </a:ext>
              </a:extLst>
            </p:cNvPr>
            <p:cNvSpPr/>
            <p:nvPr/>
          </p:nvSpPr>
          <p:spPr>
            <a:xfrm>
              <a:off x="745939" y="2039623"/>
              <a:ext cx="2247117" cy="97648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Piano</a:t>
              </a: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Companion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0" name="그림 80" descr="그리기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31A529F-DD5E-4021-A4BF-53761CD1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7661" y="1120448"/>
              <a:ext cx="983674" cy="102177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B5240-501D-7445-A4F9-21182392B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49" y="1104715"/>
            <a:ext cx="3700738" cy="4934317"/>
          </a:xfrm>
          <a:prstGeom prst="rect">
            <a:avLst/>
          </a:prstGeom>
        </p:spPr>
      </p:pic>
      <p:pic>
        <p:nvPicPr>
          <p:cNvPr id="13" name="그림 12" descr="검은색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C33CC3D2-474A-C248-A19D-715669B2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07" y="1104714"/>
            <a:ext cx="3700738" cy="493431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FB59EC-E4E5-744A-A9AD-5D0B1B59F3AB}"/>
              </a:ext>
            </a:extLst>
          </p:cNvPr>
          <p:cNvSpPr/>
          <p:nvPr/>
        </p:nvSpPr>
        <p:spPr>
          <a:xfrm>
            <a:off x="3815705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스케일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(scale)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악보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A1A0E9-AEB8-7445-AE42-C1DCA9691031}"/>
              </a:ext>
            </a:extLst>
          </p:cNvPr>
          <p:cNvSpPr/>
          <p:nvPr/>
        </p:nvSpPr>
        <p:spPr>
          <a:xfrm>
            <a:off x="8071263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코드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안내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DC399D-747D-4836-973E-56BFE4C6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BA07B76-A6E3-EA4F-9D2A-F5C7E6319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BCE1EA9E-32D7-9B4A-B7D4-F84A2D61157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905F45-B787-AF41-AD27-EDA4ED5AB50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AA9956C-0823-374E-B1F1-66CD2E04624C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8D6547-3AFF-464D-8D55-B30FC5DE419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DF1F44-B4C8-5B49-BC3D-09C35C68080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1A39105-D09A-184F-8E6D-5AF9F223B9F2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2AF172-FCA4-9147-AB5D-9D85A1F28B4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CA1545-BFBA-204B-8D79-D1AB200F9DF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894376-34D4-3941-BC8D-B129C7B1869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D1E892-8AE9-B847-A38F-616C5B22CC2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A978668-87B4-AE4D-982D-304CC884BF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3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8975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B268B4EFFFE864F9C2578926D1F55D1" ma:contentTypeVersion="5" ma:contentTypeDescription="새 문서를 만듭니다." ma:contentTypeScope="" ma:versionID="05b1e787f1470d921241a41d97d7bdbc">
  <xsd:schema xmlns:xsd="http://www.w3.org/2001/XMLSchema" xmlns:xs="http://www.w3.org/2001/XMLSchema" xmlns:p="http://schemas.microsoft.com/office/2006/metadata/properties" xmlns:ns3="6a96ca02-6a4a-4354-9d29-33912ae59241" xmlns:ns4="96674f4e-70b7-40bd-a5a3-9c2e4b079ce1" targetNamespace="http://schemas.microsoft.com/office/2006/metadata/properties" ma:root="true" ma:fieldsID="e8ce8f3253a57387fbb233b44df0c595" ns3:_="" ns4:_="">
    <xsd:import namespace="6a96ca02-6a4a-4354-9d29-33912ae59241"/>
    <xsd:import namespace="96674f4e-70b7-40bd-a5a3-9c2e4b079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96ca02-6a4a-4354-9d29-33912ae592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74f4e-70b7-40bd-a5a3-9c2e4b079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4BB726-A3F8-4EC5-B324-D15229BB38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96ca02-6a4a-4354-9d29-33912ae59241"/>
    <ds:schemaRef ds:uri="96674f4e-70b7-40bd-a5a3-9c2e4b079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8035BC-EDCD-4182-A702-B68C58E7AC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ACA755-429B-4A89-82C9-32F115FF8CAF}">
  <ds:schemaRefs>
    <ds:schemaRef ds:uri="96674f4e-70b7-40bd-a5a3-9c2e4b079ce1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a96ca02-6a4a-4354-9d29-33912ae5924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6203</TotalTime>
  <Words>7096</Words>
  <Application>Microsoft Macintosh PowerPoint</Application>
  <PresentationFormat>와이드스크린</PresentationFormat>
  <Paragraphs>2320</Paragraphs>
  <Slides>59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Calibri</vt:lpstr>
      <vt:lpstr>NEXON Lv2 Gothic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64</cp:revision>
  <cp:lastPrinted>2020-02-29T12:03:36Z</cp:lastPrinted>
  <dcterms:created xsi:type="dcterms:W3CDTF">2019-06-19T05:11:07Z</dcterms:created>
  <dcterms:modified xsi:type="dcterms:W3CDTF">2020-03-02T05:47:33Z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0x0101003B268B4EFFFE864F9C2578926D1F55D1</vt:lpwstr>
  </property>
</Properties>
</file>